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Override3.xml" ContentType="application/vnd.openxmlformats-officedocument.themeOverr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Override4.xml" ContentType="application/vnd.openxmlformats-officedocument.themeOverride+xml"/>
  <Override PartName="/ppt/tags/tag10.xml" ContentType="application/vnd.openxmlformats-officedocument.presentationml.tags+xml"/>
  <Override PartName="/ppt/theme/themeOverride5.xml" ContentType="application/vnd.openxmlformats-officedocument.themeOverride+xml"/>
  <Override PartName="/ppt/tags/tag11.xml" ContentType="application/vnd.openxmlformats-officedocument.presentationml.tags+xml"/>
  <Override PartName="/ppt/theme/themeOverride6.xml" ContentType="application/vnd.openxmlformats-officedocument.themeOverr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heme/themeOverride7.xml" ContentType="application/vnd.openxmlformats-officedocument.themeOverr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heme/themeOverride8.xml" ContentType="application/vnd.openxmlformats-officedocument.themeOverr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6" r:id="rId2"/>
    <p:sldId id="257" r:id="rId3"/>
    <p:sldId id="258" r:id="rId4"/>
    <p:sldId id="300" r:id="rId5"/>
    <p:sldId id="299" r:id="rId6"/>
    <p:sldId id="304" r:id="rId7"/>
    <p:sldId id="290" r:id="rId8"/>
    <p:sldId id="269" r:id="rId9"/>
    <p:sldId id="278" r:id="rId10"/>
    <p:sldId id="271" r:id="rId11"/>
    <p:sldId id="289" r:id="rId12"/>
    <p:sldId id="294" r:id="rId13"/>
    <p:sldId id="264" r:id="rId14"/>
    <p:sldId id="297" r:id="rId15"/>
    <p:sldId id="298" r:id="rId16"/>
    <p:sldId id="303" r:id="rId17"/>
    <p:sldId id="296" r:id="rId18"/>
    <p:sldId id="276" r:id="rId19"/>
    <p:sldId id="291" r:id="rId20"/>
    <p:sldId id="292" r:id="rId21"/>
    <p:sldId id="293" r:id="rId22"/>
    <p:sldId id="295" r:id="rId23"/>
    <p:sldId id="306" r:id="rId24"/>
    <p:sldId id="307" r:id="rId25"/>
    <p:sldId id="314" r:id="rId26"/>
    <p:sldId id="311" r:id="rId27"/>
    <p:sldId id="308" r:id="rId28"/>
    <p:sldId id="312" r:id="rId29"/>
    <p:sldId id="309" r:id="rId30"/>
    <p:sldId id="310" r:id="rId31"/>
    <p:sldId id="313" r:id="rId32"/>
    <p:sldId id="316" r:id="rId33"/>
    <p:sldId id="315" r:id="rId34"/>
    <p:sldId id="302" r:id="rId35"/>
  </p:sldIdLst>
  <p:sldSz cx="12192000" cy="6858000"/>
  <p:notesSz cx="6858000" cy="9144000"/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2" userDrawn="1">
          <p15:clr>
            <a:srgbClr val="A4A3A4"/>
          </p15:clr>
        </p15:guide>
        <p15:guide id="2" orient="horz" pos="4190" userDrawn="1">
          <p15:clr>
            <a:srgbClr val="A4A3A4"/>
          </p15:clr>
        </p15:guide>
        <p15:guide id="3" pos="230" userDrawn="1">
          <p15:clr>
            <a:srgbClr val="A4A3A4"/>
          </p15:clr>
        </p15:guide>
        <p15:guide id="4" pos="7449" userDrawn="1">
          <p15:clr>
            <a:srgbClr val="A4A3A4"/>
          </p15:clr>
        </p15:guide>
        <p15:guide id="5" orient="horz" pos="561" userDrawn="1">
          <p15:clr>
            <a:srgbClr val="A4A3A4"/>
          </p15:clr>
        </p15:guide>
        <p15:guide id="6" orient="horz" pos="691" userDrawn="1">
          <p15:clr>
            <a:srgbClr val="A4A3A4"/>
          </p15:clr>
        </p15:guide>
        <p15:guide id="7" orient="horz" pos="4017" userDrawn="1">
          <p15:clr>
            <a:srgbClr val="A4A3A4"/>
          </p15:clr>
        </p15:guide>
        <p15:guide id="8" orient="horz" pos="38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018"/>
    <a:srgbClr val="E6E6E6"/>
    <a:srgbClr val="FFFFFF"/>
    <a:srgbClr val="FFFFFC"/>
    <a:srgbClr val="F7FCFE"/>
    <a:srgbClr val="F3F3F3"/>
    <a:srgbClr val="44BE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59" autoAdjust="0"/>
    <p:restoredTop sz="94984" autoAdjust="0"/>
  </p:normalViewPr>
  <p:slideViewPr>
    <p:cSldViewPr snapToGrid="0" showGuides="1">
      <p:cViewPr>
        <p:scale>
          <a:sx n="80" d="100"/>
          <a:sy n="80" d="100"/>
        </p:scale>
        <p:origin x="1288" y="712"/>
      </p:cViewPr>
      <p:guideLst>
        <p:guide orient="horz" pos="142"/>
        <p:guide orient="horz" pos="4190"/>
        <p:guide pos="230"/>
        <p:guide pos="7449"/>
        <p:guide orient="horz" pos="561"/>
        <p:guide orient="horz" pos="691"/>
        <p:guide orient="horz" pos="4017"/>
        <p:guide orient="horz" pos="3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gs" Target="tags/tag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Relationship Id="rId42" Type="http://schemas.microsoft.com/office/2015/10/relationships/revisionInfo" Target="revisionInfo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743F9-9B08-422F-9ECE-BE7148BC7DDC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0232-94FA-4EBE-BB9B-79FBE4860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38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243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68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470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504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:blinds dir="vert"/>
      </p:transition>
    </mc:Choice>
    <mc:Fallback xmlns="">
      <p:transition spd="slow" advClick="0" advTm="5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153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dir="u"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4283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5000">
        <p15:prstTrans prst="prestige"/>
      </p:transition>
    </mc:Choice>
    <mc:Fallback xmlns=""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</a:t>
            </a:r>
            <a:r>
              <a:rPr lang="en-US" altLang="zh-CN" sz="100" dirty="0" smtClean="0">
                <a:solidFill>
                  <a:prstClr val="white"/>
                </a:solidFill>
                <a:latin typeface="Calibri"/>
                <a:ea typeface="宋体"/>
              </a:rPr>
              <a:t>      </a:t>
            </a:r>
            <a:endParaRPr lang="en-US" altLang="zh-CN" sz="100" dirty="0">
              <a:solidFill>
                <a:prstClr val="white"/>
              </a:solidFill>
              <a:latin typeface="Calibri"/>
              <a:ea typeface="宋体"/>
            </a:endParaRPr>
          </a:p>
          <a:p>
            <a:r>
              <a:rPr lang="zh-CN" altLang="en-US" sz="100" dirty="0" smtClean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 smtClean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/>
              <a:ea typeface="宋体"/>
            </a:endParaRP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86819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625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248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82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8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216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2988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7" r:id="rId3"/>
    <p:sldLayoutId id="2147483687" r:id="rId4"/>
    <p:sldLayoutId id="2147483672" r:id="rId5"/>
    <p:sldLayoutId id="2147483683" r:id="rId6"/>
    <p:sldLayoutId id="2147483684" r:id="rId7"/>
    <p:sldLayoutId id="2147483685" r:id="rId8"/>
    <p:sldLayoutId id="2147483686" r:id="rId9"/>
    <p:sldLayoutId id="2147483682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1.emf"/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emf"/><Relationship Id="rId5" Type="http://schemas.openxmlformats.org/officeDocument/2006/relationships/image" Target="../media/image7.png"/><Relationship Id="rId1" Type="http://schemas.openxmlformats.org/officeDocument/2006/relationships/themeOverride" Target="../theme/themeOverride6.xml"/><Relationship Id="rId2" Type="http://schemas.openxmlformats.org/officeDocument/2006/relationships/tags" Target="../tags/tag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8.png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9.png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Layout" Target="../slideLayouts/slideLayout3.xml"/><Relationship Id="rId3" Type="http://schemas.openxmlformats.org/officeDocument/2006/relationships/image" Target="../media/image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Layout" Target="../slideLayouts/slideLayout5.xml"/><Relationship Id="rId3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Layout" Target="../slideLayouts/slideLayout5.xml"/><Relationship Id="rId3" Type="http://schemas.openxmlformats.org/officeDocument/2006/relationships/image" Target="../media/image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Layout" Target="../slideLayouts/slideLayout5.xml"/><Relationship Id="rId3" Type="http://schemas.openxmlformats.org/officeDocument/2006/relationships/image" Target="../media/image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emf"/><Relationship Id="rId5" Type="http://schemas.openxmlformats.org/officeDocument/2006/relationships/image" Target="../media/image10.png"/><Relationship Id="rId1" Type="http://schemas.openxmlformats.org/officeDocument/2006/relationships/themeOverride" Target="../theme/themeOverride8.xml"/><Relationship Id="rId2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1.png"/><Relationship Id="rId1" Type="http://schemas.openxmlformats.org/officeDocument/2006/relationships/tags" Target="../tags/tag19.xml"/><Relationship Id="rId2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6" Type="http://schemas.openxmlformats.org/officeDocument/2006/relationships/slideLayout" Target="../slideLayouts/slideLayout2.xml"/><Relationship Id="rId7" Type="http://schemas.openxmlformats.org/officeDocument/2006/relationships/image" Target="../media/image1.emf"/><Relationship Id="rId1" Type="http://schemas.openxmlformats.org/officeDocument/2006/relationships/themeOverride" Target="../theme/themeOverride2.xml"/><Relationship Id="rId2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2.png"/><Relationship Id="rId1" Type="http://schemas.openxmlformats.org/officeDocument/2006/relationships/tags" Target="../tags/tag20.xml"/><Relationship Id="rId2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3.png"/><Relationship Id="rId1" Type="http://schemas.openxmlformats.org/officeDocument/2006/relationships/tags" Target="../tags/tag21.xml"/><Relationship Id="rId2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4.png"/><Relationship Id="rId1" Type="http://schemas.openxmlformats.org/officeDocument/2006/relationships/tags" Target="../tags/tag22.xml"/><Relationship Id="rId2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5.png"/><Relationship Id="rId1" Type="http://schemas.openxmlformats.org/officeDocument/2006/relationships/tags" Target="../tags/tag23.xml"/><Relationship Id="rId2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6.png"/><Relationship Id="rId1" Type="http://schemas.openxmlformats.org/officeDocument/2006/relationships/tags" Target="../tags/tag24.xml"/><Relationship Id="rId2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7.png"/><Relationship Id="rId1" Type="http://schemas.openxmlformats.org/officeDocument/2006/relationships/tags" Target="../tags/tag25.xml"/><Relationship Id="rId2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8.png"/><Relationship Id="rId1" Type="http://schemas.openxmlformats.org/officeDocument/2006/relationships/tags" Target="../tags/tag26.xml"/><Relationship Id="rId2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19.png"/><Relationship Id="rId1" Type="http://schemas.openxmlformats.org/officeDocument/2006/relationships/tags" Target="../tags/tag27.xml"/><Relationship Id="rId2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0.png"/><Relationship Id="rId1" Type="http://schemas.openxmlformats.org/officeDocument/2006/relationships/tags" Target="../tags/tag28.xml"/><Relationship Id="rId2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Layout" Target="../slideLayouts/slideLayout3.xml"/><Relationship Id="rId3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1.png"/><Relationship Id="rId1" Type="http://schemas.openxmlformats.org/officeDocument/2006/relationships/tags" Target="../tags/tag30.xml"/><Relationship Id="rId2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2.png"/><Relationship Id="rId1" Type="http://schemas.openxmlformats.org/officeDocument/2006/relationships/tags" Target="../tags/tag31.xml"/><Relationship Id="rId2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slideLayout" Target="../slideLayouts/slideLayout5.xml"/><Relationship Id="rId3" Type="http://schemas.openxmlformats.org/officeDocument/2006/relationships/image" Target="../media/image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emf"/><Relationship Id="rId3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5.xml"/><Relationship Id="rId3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5.xml"/><Relationship Id="rId3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emf"/><Relationship Id="rId5" Type="http://schemas.openxmlformats.org/officeDocument/2006/relationships/image" Target="../media/image5.png"/><Relationship Id="rId1" Type="http://schemas.openxmlformats.org/officeDocument/2006/relationships/themeOverride" Target="../theme/themeOverride4.xml"/><Relationship Id="rId2" Type="http://schemas.openxmlformats.org/officeDocument/2006/relationships/tags" Target="../tags/tag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emf"/><Relationship Id="rId5" Type="http://schemas.openxmlformats.org/officeDocument/2006/relationships/image" Target="../media/image6.png"/><Relationship Id="rId1" Type="http://schemas.openxmlformats.org/officeDocument/2006/relationships/themeOverride" Target="../theme/themeOverride5.xml"/><Relationship Id="rId2" Type="http://schemas.openxmlformats.org/officeDocument/2006/relationships/tags" Target="../tags/tag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65E8046C-AB43-4CA8-B822-A68A004E845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0" y="3102832"/>
            <a:ext cx="5036457" cy="3755170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6939AFE2-B0BF-468D-AD04-62E67275F9F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>
            <a:off x="7881256" y="0"/>
            <a:ext cx="4310743" cy="3214079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9" name="矩形 8">
            <a:extLst>
              <a:ext uri="{FF2B5EF4-FFF2-40B4-BE49-F238E27FC236}">
                <a16:creationId xmlns="" xmlns:a16="http://schemas.microsoft.com/office/drawing/2014/main" id="{E16DC008-AB01-4522-BBC0-4E95024169C9}"/>
              </a:ext>
            </a:extLst>
          </p:cNvPr>
          <p:cNvSpPr/>
          <p:nvPr/>
        </p:nvSpPr>
        <p:spPr>
          <a:xfrm>
            <a:off x="1194024" y="4026162"/>
            <a:ext cx="811212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1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</a:t>
            </a:r>
            <a:r>
              <a:rPr lang="zh-CN" altLang="en-US" sz="11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部  </a:t>
            </a:r>
            <a:r>
              <a:rPr lang="en-US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门</a:t>
            </a:r>
            <a:r>
              <a:rPr lang="en-US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   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大数据技术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  演讲者</a:t>
            </a:r>
            <a:r>
              <a:rPr lang="en-US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   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蒋   涛   涛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5CDB6186-B727-4B3C-B4D3-B3CE88ABA9CB}"/>
              </a:ext>
            </a:extLst>
          </p:cNvPr>
          <p:cNvSpPr txBox="1"/>
          <p:nvPr/>
        </p:nvSpPr>
        <p:spPr>
          <a:xfrm>
            <a:off x="956814" y="2637656"/>
            <a:ext cx="10296525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5400" b="1" smtClean="0">
                <a:latin typeface="+mj-ea"/>
                <a:ea typeface="+mj-ea"/>
              </a:rPr>
              <a:t>SQL</a:t>
            </a:r>
            <a:r>
              <a:rPr lang="zh-CN" altLang="en-US" sz="5400" b="1" smtClean="0">
                <a:latin typeface="+mj-ea"/>
                <a:ea typeface="+mj-ea"/>
              </a:rPr>
              <a:t>实时</a:t>
            </a:r>
            <a:r>
              <a:rPr lang="zh-CN" altLang="en-US" sz="5400" b="1" dirty="0" smtClean="0">
                <a:latin typeface="+mj-ea"/>
                <a:ea typeface="+mj-ea"/>
              </a:rPr>
              <a:t>平台功能介绍</a:t>
            </a:r>
            <a:endParaRPr lang="zh-CN" altLang="en-US" sz="5400" b="1" dirty="0">
              <a:latin typeface="+mj-ea"/>
              <a:ea typeface="+mj-ea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="" xmlns:a16="http://schemas.microsoft.com/office/drawing/2014/main" id="{7A14EFEA-3113-4BAE-AB42-5B1C3E14229C}"/>
              </a:ext>
            </a:extLst>
          </p:cNvPr>
          <p:cNvSpPr/>
          <p:nvPr/>
        </p:nvSpPr>
        <p:spPr>
          <a:xfrm>
            <a:off x="4437399" y="1569124"/>
            <a:ext cx="854990" cy="854990"/>
          </a:xfrm>
          <a:prstGeom prst="ellipse">
            <a:avLst/>
          </a:prstGeom>
          <a:gradFill>
            <a:gsLst>
              <a:gs pos="0">
                <a:schemeClr val="accent1">
                  <a:lumMod val="70000"/>
                  <a:lumOff val="30000"/>
                </a:schemeClr>
              </a:gs>
              <a:gs pos="100000">
                <a:schemeClr val="accent1"/>
              </a:gs>
            </a:gsLst>
            <a:path path="rect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2</a:t>
            </a:r>
            <a:endParaRPr lang="zh-CN" alt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="" xmlns:a16="http://schemas.microsoft.com/office/drawing/2014/main" id="{312E0BBD-6B5B-4158-ABA6-7CF612D46827}"/>
              </a:ext>
            </a:extLst>
          </p:cNvPr>
          <p:cNvSpPr/>
          <p:nvPr/>
        </p:nvSpPr>
        <p:spPr>
          <a:xfrm>
            <a:off x="5250087" y="1569124"/>
            <a:ext cx="854990" cy="854990"/>
          </a:xfrm>
          <a:prstGeom prst="ellipse">
            <a:avLst/>
          </a:prstGeom>
          <a:gradFill>
            <a:gsLst>
              <a:gs pos="0">
                <a:schemeClr val="accent2">
                  <a:lumMod val="70000"/>
                  <a:lumOff val="30000"/>
                </a:schemeClr>
              </a:gs>
              <a:gs pos="100000">
                <a:schemeClr val="accent2"/>
              </a:gs>
            </a:gsLst>
            <a:path path="rect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0</a:t>
            </a:r>
            <a:endParaRPr lang="zh-CN" alt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="" xmlns:a16="http://schemas.microsoft.com/office/drawing/2014/main" id="{B787B94C-9A66-44EF-9642-7FBD1EE1CF44}"/>
              </a:ext>
            </a:extLst>
          </p:cNvPr>
          <p:cNvSpPr/>
          <p:nvPr/>
        </p:nvSpPr>
        <p:spPr>
          <a:xfrm>
            <a:off x="6062775" y="1569124"/>
            <a:ext cx="854990" cy="854990"/>
          </a:xfrm>
          <a:prstGeom prst="ellipse">
            <a:avLst/>
          </a:prstGeom>
          <a:gradFill>
            <a:gsLst>
              <a:gs pos="0">
                <a:schemeClr val="accent3">
                  <a:lumMod val="70000"/>
                  <a:lumOff val="30000"/>
                </a:schemeClr>
              </a:gs>
              <a:gs pos="100000">
                <a:schemeClr val="accent3"/>
              </a:gs>
            </a:gsLst>
            <a:path path="rect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1</a:t>
            </a:r>
            <a:endParaRPr lang="zh-CN" alt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="" xmlns:a16="http://schemas.microsoft.com/office/drawing/2014/main" id="{BC248A4F-AD26-42E9-BE6D-AA05F3C2F7FE}"/>
              </a:ext>
            </a:extLst>
          </p:cNvPr>
          <p:cNvSpPr/>
          <p:nvPr/>
        </p:nvSpPr>
        <p:spPr>
          <a:xfrm>
            <a:off x="6875462" y="1569124"/>
            <a:ext cx="854990" cy="854990"/>
          </a:xfrm>
          <a:prstGeom prst="ellipse">
            <a:avLst/>
          </a:prstGeom>
          <a:gradFill>
            <a:gsLst>
              <a:gs pos="0">
                <a:schemeClr val="accent4">
                  <a:lumMod val="70000"/>
                  <a:lumOff val="30000"/>
                </a:schemeClr>
              </a:gs>
              <a:gs pos="100000">
                <a:schemeClr val="accent4"/>
              </a:gs>
            </a:gsLst>
            <a:path path="rect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mpact" panose="020B0806030902050204" pitchFamily="34" charset="0"/>
              </a:rPr>
              <a:t>9</a:t>
            </a:r>
            <a:endParaRPr lang="zh-CN" altLang="en-US" sz="3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03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 animBg="1"/>
      <p:bldP spid="14" grpId="0" animBg="1"/>
      <p:bldP spid="15" grpId="0" animBg="1"/>
      <p:bldP spid="1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62314" y="189958"/>
            <a:ext cx="630850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 err="1" smtClean="0"/>
              <a:t>LocalGlobal</a:t>
            </a:r>
            <a:r>
              <a:rPr lang="zh-CN" altLang="en-US" sz="2800" dirty="0" smtClean="0"/>
              <a:t>（</a:t>
            </a:r>
            <a:r>
              <a:rPr lang="zh-CN" altLang="en-US" sz="2800" dirty="0"/>
              <a:t>解决常见数据热点问题</a:t>
            </a:r>
            <a:r>
              <a:rPr lang="zh-CN" altLang="en-US" sz="2800" dirty="0" smtClean="0"/>
              <a:t>）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5550" y="1015999"/>
            <a:ext cx="9740900" cy="495166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29389" y="6184050"/>
            <a:ext cx="3449053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kumimoji="1" lang="en-US" altLang="zh-CN" dirty="0" smtClean="0"/>
              <a:t>Blink</a:t>
            </a:r>
            <a:r>
              <a:rPr kumimoji="1" lang="zh-CN" altLang="en-US" dirty="0" smtClean="0"/>
              <a:t>可用</a:t>
            </a:r>
          </a:p>
        </p:txBody>
      </p:sp>
    </p:spTree>
    <p:extLst>
      <p:ext uri="{BB962C8B-B14F-4D97-AF65-F5344CB8AC3E}">
        <p14:creationId xmlns:p14="http://schemas.microsoft.com/office/powerpoint/2010/main" val="35759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62314" y="189958"/>
            <a:ext cx="646892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 err="1"/>
              <a:t>PartialFinal</a:t>
            </a:r>
            <a:r>
              <a:rPr lang="zh-CN" altLang="en-US" sz="2800" dirty="0"/>
              <a:t>（解决</a:t>
            </a:r>
            <a:r>
              <a:rPr lang="en-US" altLang="zh-CN" sz="2800" dirty="0" err="1"/>
              <a:t>count_distinct</a:t>
            </a:r>
            <a:r>
              <a:rPr lang="zh-CN" altLang="en-US" sz="2800" dirty="0"/>
              <a:t>热点）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350" y="984250"/>
            <a:ext cx="10147300" cy="514383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29389" y="6184050"/>
            <a:ext cx="3449053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kumimoji="1" lang="en-US" altLang="zh-CN" smtClean="0"/>
              <a:t>Blink</a:t>
            </a:r>
            <a:r>
              <a:rPr kumimoji="1" lang="zh-CN" altLang="en-US" smtClean="0"/>
              <a:t>可</a:t>
            </a:r>
            <a:r>
              <a:rPr kumimoji="1" lang="zh-CN" altLang="en-US" dirty="0" smtClean="0"/>
              <a:t>用</a:t>
            </a:r>
          </a:p>
        </p:txBody>
      </p:sp>
    </p:spTree>
    <p:extLst>
      <p:ext uri="{BB962C8B-B14F-4D97-AF65-F5344CB8AC3E}">
        <p14:creationId xmlns:p14="http://schemas.microsoft.com/office/powerpoint/2010/main" val="72430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62314" y="189958"/>
            <a:ext cx="646892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 smtClean="0"/>
              <a:t>异常延迟告警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945" y="1032402"/>
            <a:ext cx="10983829" cy="572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9D22EC03-6D45-40A0-861A-D28522A6A30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-2845268" y="-922885"/>
            <a:ext cx="10435771" cy="7780885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" name="任意多边形: 形状 2">
            <a:extLst>
              <a:ext uri="{FF2B5EF4-FFF2-40B4-BE49-F238E27FC236}">
                <a16:creationId xmlns="" xmlns:a16="http://schemas.microsoft.com/office/drawing/2014/main" id="{C902EDF5-0FCB-4455-B39D-79A55E6E5CFF}"/>
              </a:ext>
            </a:extLst>
          </p:cNvPr>
          <p:cNvSpPr/>
          <p:nvPr/>
        </p:nvSpPr>
        <p:spPr>
          <a:xfrm flipH="1">
            <a:off x="7266653" y="607060"/>
            <a:ext cx="3429000" cy="5346376"/>
          </a:xfrm>
          <a:custGeom>
            <a:avLst/>
            <a:gdLst>
              <a:gd name="connsiteX0" fmla="*/ 0 w 3429000"/>
              <a:gd name="connsiteY0" fmla="*/ 0 h 5346376"/>
              <a:gd name="connsiteX1" fmla="*/ 3429000 w 3429000"/>
              <a:gd name="connsiteY1" fmla="*/ 0 h 5346376"/>
              <a:gd name="connsiteX2" fmla="*/ 3429000 w 3429000"/>
              <a:gd name="connsiteY2" fmla="*/ 958689 h 5346376"/>
              <a:gd name="connsiteX3" fmla="*/ 3355859 w 3429000"/>
              <a:gd name="connsiteY3" fmla="*/ 958689 h 5346376"/>
              <a:gd name="connsiteX4" fmla="*/ 3355859 w 3429000"/>
              <a:gd name="connsiteY4" fmla="*/ 73141 h 5346376"/>
              <a:gd name="connsiteX5" fmla="*/ 73141 w 3429000"/>
              <a:gd name="connsiteY5" fmla="*/ 73141 h 5346376"/>
              <a:gd name="connsiteX6" fmla="*/ 73141 w 3429000"/>
              <a:gd name="connsiteY6" fmla="*/ 5273235 h 5346376"/>
              <a:gd name="connsiteX7" fmla="*/ 3355859 w 3429000"/>
              <a:gd name="connsiteY7" fmla="*/ 5273235 h 5346376"/>
              <a:gd name="connsiteX8" fmla="*/ 3355859 w 3429000"/>
              <a:gd name="connsiteY8" fmla="*/ 4222589 h 5346376"/>
              <a:gd name="connsiteX9" fmla="*/ 3429000 w 3429000"/>
              <a:gd name="connsiteY9" fmla="*/ 4222589 h 5346376"/>
              <a:gd name="connsiteX10" fmla="*/ 3429000 w 3429000"/>
              <a:gd name="connsiteY10" fmla="*/ 5346376 h 5346376"/>
              <a:gd name="connsiteX11" fmla="*/ 0 w 3429000"/>
              <a:gd name="connsiteY11" fmla="*/ 5346376 h 534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9000" h="5346376">
                <a:moveTo>
                  <a:pt x="0" y="0"/>
                </a:moveTo>
                <a:lnTo>
                  <a:pt x="3429000" y="0"/>
                </a:lnTo>
                <a:lnTo>
                  <a:pt x="3429000" y="958689"/>
                </a:lnTo>
                <a:lnTo>
                  <a:pt x="3355859" y="958689"/>
                </a:lnTo>
                <a:lnTo>
                  <a:pt x="3355859" y="73141"/>
                </a:lnTo>
                <a:lnTo>
                  <a:pt x="73141" y="73141"/>
                </a:lnTo>
                <a:lnTo>
                  <a:pt x="73141" y="5273235"/>
                </a:lnTo>
                <a:lnTo>
                  <a:pt x="3355859" y="5273235"/>
                </a:lnTo>
                <a:lnTo>
                  <a:pt x="3355859" y="4222589"/>
                </a:lnTo>
                <a:lnTo>
                  <a:pt x="3429000" y="4222589"/>
                </a:lnTo>
                <a:lnTo>
                  <a:pt x="3429000" y="5346376"/>
                </a:lnTo>
                <a:lnTo>
                  <a:pt x="0" y="5346376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06B23701-49CC-476C-BE6E-612568B298AF}"/>
              </a:ext>
            </a:extLst>
          </p:cNvPr>
          <p:cNvSpPr txBox="1"/>
          <p:nvPr/>
        </p:nvSpPr>
        <p:spPr>
          <a:xfrm>
            <a:off x="5590253" y="1919601"/>
            <a:ext cx="3390900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chemeClr val="accent2"/>
                </a:solidFill>
                <a:latin typeface="+mj-lt"/>
              </a:rPr>
              <a:t>02</a:t>
            </a:r>
            <a:endParaRPr lang="zh-CN" altLang="en-US" sz="96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7CED38A3-98EC-4B8C-BA68-806E04468F89}"/>
              </a:ext>
            </a:extLst>
          </p:cNvPr>
          <p:cNvSpPr txBox="1"/>
          <p:nvPr/>
        </p:nvSpPr>
        <p:spPr>
          <a:xfrm>
            <a:off x="4356765" y="3618377"/>
            <a:ext cx="5857875" cy="6463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服务拓展</a:t>
            </a:r>
            <a:endParaRPr lang="zh-CN" altLang="en-US" sz="3600" b="1" dirty="0">
              <a:solidFill>
                <a:schemeClr val="accent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198729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数据流动链路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4142" y="2431884"/>
            <a:ext cx="1130970" cy="721895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smtClean="0"/>
              <a:t>binlog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2000174" y="3911767"/>
            <a:ext cx="1540043" cy="640178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Kafka</a:t>
            </a:r>
            <a:r>
              <a:rPr kumimoji="1" lang="zh-CN" altLang="en-US" dirty="0" smtClean="0"/>
              <a:t>（</a:t>
            </a:r>
            <a:r>
              <a:rPr kumimoji="1" lang="en-US" altLang="zh-CN" dirty="0" smtClean="0"/>
              <a:t>log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000173" y="5173577"/>
            <a:ext cx="1540043" cy="739444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RcoketMQ</a:t>
            </a:r>
            <a:endParaRPr kumimoji="1" lang="en-US" altLang="zh-CN" dirty="0" smtClean="0"/>
          </a:p>
          <a:p>
            <a:pPr algn="ctr"/>
            <a:r>
              <a:rPr kumimoji="1" lang="zh-CN" altLang="en-US" dirty="0" smtClean="0"/>
              <a:t>（业务数据）</a:t>
            </a:r>
            <a:endParaRPr kumimoji="1"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004185" y="2431884"/>
            <a:ext cx="1331496" cy="721895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VSS</a:t>
            </a:r>
            <a:r>
              <a:rPr kumimoji="1" lang="zh-CN" altLang="en-US" dirty="0" smtClean="0"/>
              <a:t>（</a:t>
            </a:r>
            <a:r>
              <a:rPr kumimoji="1" lang="en-US" altLang="zh-CN" dirty="0" smtClean="0"/>
              <a:t>MQ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cxnSp>
        <p:nvCxnSpPr>
          <p:cNvPr id="6" name="直线箭头连接符 5"/>
          <p:cNvCxnSpPr>
            <a:stCxn id="3" idx="3"/>
            <a:endCxn id="10" idx="1"/>
          </p:cNvCxnSpPr>
          <p:nvPr/>
        </p:nvCxnSpPr>
        <p:spPr>
          <a:xfrm>
            <a:off x="1595112" y="2792832"/>
            <a:ext cx="4090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4197993" y="2431884"/>
            <a:ext cx="1700467" cy="721895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KAFKA</a:t>
            </a:r>
          </a:p>
          <a:p>
            <a:pPr algn="ctr"/>
            <a:r>
              <a:rPr kumimoji="1" lang="zh-CN" altLang="en-US" dirty="0" smtClean="0"/>
              <a:t>（模板化数据）</a:t>
            </a:r>
            <a:endParaRPr kumimoji="1" lang="zh-CN" altLang="en-US" dirty="0"/>
          </a:p>
        </p:txBody>
      </p:sp>
      <p:cxnSp>
        <p:nvCxnSpPr>
          <p:cNvPr id="18" name="直线箭头连接符 17"/>
          <p:cNvCxnSpPr>
            <a:stCxn id="10" idx="3"/>
            <a:endCxn id="17" idx="1"/>
          </p:cNvCxnSpPr>
          <p:nvPr/>
        </p:nvCxnSpPr>
        <p:spPr>
          <a:xfrm>
            <a:off x="3335681" y="2792832"/>
            <a:ext cx="8623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7387388" y="3381382"/>
            <a:ext cx="1540043" cy="640178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SQL</a:t>
            </a:r>
            <a:r>
              <a:rPr kumimoji="1" lang="zh-CN" altLang="en-US" dirty="0" smtClean="0"/>
              <a:t>实时平台</a:t>
            </a:r>
            <a:endParaRPr kumimoji="1"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2867488" y="1222212"/>
            <a:ext cx="1798697" cy="640178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85000" lnSpcReduction="10000"/>
          </a:bodyPr>
          <a:lstStyle/>
          <a:p>
            <a:pPr algn="ctr"/>
            <a:r>
              <a:rPr kumimoji="1" lang="en-US" altLang="zh-CN" dirty="0" smtClean="0"/>
              <a:t>DBUS</a:t>
            </a:r>
          </a:p>
          <a:p>
            <a:pPr algn="ctr"/>
            <a:r>
              <a:rPr kumimoji="1" lang="zh-CN" altLang="en-US" dirty="0" smtClean="0"/>
              <a:t>（数据模板化服务）</a:t>
            </a:r>
            <a:endParaRPr kumimoji="1" lang="zh-CN" altLang="en-US" dirty="0"/>
          </a:p>
        </p:txBody>
      </p:sp>
      <p:cxnSp>
        <p:nvCxnSpPr>
          <p:cNvPr id="29" name="直线箭头连接符 28"/>
          <p:cNvCxnSpPr>
            <a:stCxn id="23" idx="2"/>
          </p:cNvCxnSpPr>
          <p:nvPr/>
        </p:nvCxnSpPr>
        <p:spPr>
          <a:xfrm flipH="1">
            <a:off x="3766836" y="1862390"/>
            <a:ext cx="1" cy="930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/>
          <p:cNvSpPr/>
          <p:nvPr/>
        </p:nvSpPr>
        <p:spPr>
          <a:xfrm>
            <a:off x="10547684" y="1862390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KafKa</a:t>
            </a:r>
            <a:endParaRPr kumimoji="1"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10547684" y="2576264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RocketMQ</a:t>
            </a:r>
            <a:endParaRPr kumimoji="1"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10547684" y="3290138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ES</a:t>
            </a:r>
            <a:endParaRPr kumimoji="1" lang="zh-CN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10547684" y="4004012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Hbase</a:t>
            </a:r>
            <a:endParaRPr kumimoji="1" lang="zh-CN" altLang="en-US" dirty="0"/>
          </a:p>
        </p:txBody>
      </p:sp>
      <p:sp>
        <p:nvSpPr>
          <p:cNvPr id="47" name="矩形 46"/>
          <p:cNvSpPr/>
          <p:nvPr/>
        </p:nvSpPr>
        <p:spPr>
          <a:xfrm>
            <a:off x="10547684" y="4717886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GDS</a:t>
            </a:r>
            <a:endParaRPr kumimoji="1"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10547684" y="5431760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Redis</a:t>
            </a:r>
            <a:endParaRPr kumimoji="1" lang="zh-CN" altLang="en-US" dirty="0"/>
          </a:p>
        </p:txBody>
      </p:sp>
      <p:cxnSp>
        <p:nvCxnSpPr>
          <p:cNvPr id="49" name="肘形连接符 48"/>
          <p:cNvCxnSpPr/>
          <p:nvPr/>
        </p:nvCxnSpPr>
        <p:spPr>
          <a:xfrm flipV="1">
            <a:off x="8927431" y="2086980"/>
            <a:ext cx="1620253" cy="165233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肘形连接符 49"/>
          <p:cNvCxnSpPr/>
          <p:nvPr/>
        </p:nvCxnSpPr>
        <p:spPr>
          <a:xfrm flipV="1">
            <a:off x="8927431" y="2800854"/>
            <a:ext cx="1620253" cy="93846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肘形连接符 50"/>
          <p:cNvCxnSpPr/>
          <p:nvPr/>
        </p:nvCxnSpPr>
        <p:spPr>
          <a:xfrm flipV="1">
            <a:off x="8927431" y="3514728"/>
            <a:ext cx="1620253" cy="2245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肘形连接符 51"/>
          <p:cNvCxnSpPr/>
          <p:nvPr/>
        </p:nvCxnSpPr>
        <p:spPr>
          <a:xfrm>
            <a:off x="8927431" y="3739316"/>
            <a:ext cx="1620253" cy="48928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肘形连接符 52"/>
          <p:cNvCxnSpPr/>
          <p:nvPr/>
        </p:nvCxnSpPr>
        <p:spPr>
          <a:xfrm>
            <a:off x="8927431" y="3739316"/>
            <a:ext cx="1620253" cy="12031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肘形连接符 53"/>
          <p:cNvCxnSpPr/>
          <p:nvPr/>
        </p:nvCxnSpPr>
        <p:spPr>
          <a:xfrm>
            <a:off x="8927431" y="3739316"/>
            <a:ext cx="1620253" cy="19170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肘形连接符 55"/>
          <p:cNvCxnSpPr>
            <a:stCxn id="7" idx="3"/>
          </p:cNvCxnSpPr>
          <p:nvPr/>
        </p:nvCxnSpPr>
        <p:spPr>
          <a:xfrm flipV="1">
            <a:off x="3540217" y="3739316"/>
            <a:ext cx="3847171" cy="492540"/>
          </a:xfrm>
          <a:prstGeom prst="bentConnector3">
            <a:avLst>
              <a:gd name="adj1" fmla="val 8044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肘形连接符 57"/>
          <p:cNvCxnSpPr>
            <a:stCxn id="9" idx="3"/>
          </p:cNvCxnSpPr>
          <p:nvPr/>
        </p:nvCxnSpPr>
        <p:spPr>
          <a:xfrm flipV="1">
            <a:off x="3540216" y="3739316"/>
            <a:ext cx="3847172" cy="1803983"/>
          </a:xfrm>
          <a:prstGeom prst="bentConnector3">
            <a:avLst>
              <a:gd name="adj1" fmla="val 8044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肘形连接符 59"/>
          <p:cNvCxnSpPr/>
          <p:nvPr/>
        </p:nvCxnSpPr>
        <p:spPr>
          <a:xfrm>
            <a:off x="5898460" y="2792832"/>
            <a:ext cx="1488928" cy="946484"/>
          </a:xfrm>
          <a:prstGeom prst="bentConnector3">
            <a:avLst>
              <a:gd name="adj1" fmla="val 4892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346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服务打通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181598" y="3007896"/>
            <a:ext cx="1668379" cy="1155032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SQL</a:t>
            </a:r>
            <a:r>
              <a:rPr kumimoji="1" lang="zh-CN" altLang="en-US" dirty="0" smtClean="0"/>
              <a:t>实时平台</a:t>
            </a:r>
            <a:endParaRPr kumimoji="1" lang="en-US" altLang="zh-CN" dirty="0" smtClean="0"/>
          </a:p>
        </p:txBody>
      </p:sp>
      <p:sp>
        <p:nvSpPr>
          <p:cNvPr id="4" name="矩形 3"/>
          <p:cNvSpPr/>
          <p:nvPr/>
        </p:nvSpPr>
        <p:spPr>
          <a:xfrm>
            <a:off x="1764629" y="2093496"/>
            <a:ext cx="1644317" cy="91440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zh-CN" altLang="en-US" dirty="0" smtClean="0"/>
              <a:t>元数据</a:t>
            </a:r>
            <a:endParaRPr kumimoji="1" lang="zh-CN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8622629" y="1071798"/>
            <a:ext cx="1644317" cy="91440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zh-CN" altLang="en-US" dirty="0" smtClean="0"/>
              <a:t>数据服务</a:t>
            </a:r>
            <a:endParaRPr kumimoji="1"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8622629" y="2414338"/>
            <a:ext cx="1644317" cy="91440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zh-CN" altLang="en-US" dirty="0" smtClean="0"/>
              <a:t>消息队列</a:t>
            </a:r>
            <a:endParaRPr kumimoji="1"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8622629" y="3872665"/>
            <a:ext cx="1644317" cy="91440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SQL</a:t>
            </a:r>
            <a:r>
              <a:rPr kumimoji="1" lang="zh-CN" altLang="en-US" dirty="0" smtClean="0"/>
              <a:t>服务</a:t>
            </a:r>
            <a:endParaRPr kumimoji="1"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8622629" y="5330992"/>
            <a:ext cx="1644317" cy="91440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OLAP</a:t>
            </a:r>
            <a:endParaRPr kumimoji="1" lang="zh-CN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1764628" y="3896727"/>
            <a:ext cx="1644317" cy="91440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zh-CN" altLang="en-US" dirty="0" smtClean="0"/>
              <a:t>数据血缘</a:t>
            </a:r>
            <a:endParaRPr kumimoji="1" lang="zh-CN" altLang="en-US" dirty="0"/>
          </a:p>
        </p:txBody>
      </p:sp>
      <p:cxnSp>
        <p:nvCxnSpPr>
          <p:cNvPr id="13" name="肘形连接符 12"/>
          <p:cNvCxnSpPr>
            <a:stCxn id="2" idx="3"/>
            <a:endCxn id="32" idx="1"/>
          </p:cNvCxnSpPr>
          <p:nvPr/>
        </p:nvCxnSpPr>
        <p:spPr>
          <a:xfrm flipV="1">
            <a:off x="6849977" y="2871538"/>
            <a:ext cx="1772652" cy="7138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连接符 14"/>
          <p:cNvCxnSpPr>
            <a:stCxn id="2" idx="3"/>
            <a:endCxn id="31" idx="1"/>
          </p:cNvCxnSpPr>
          <p:nvPr/>
        </p:nvCxnSpPr>
        <p:spPr>
          <a:xfrm flipV="1">
            <a:off x="6849977" y="1528998"/>
            <a:ext cx="1772652" cy="205641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连接符 18"/>
          <p:cNvCxnSpPr>
            <a:stCxn id="2" idx="3"/>
            <a:endCxn id="34" idx="1"/>
          </p:cNvCxnSpPr>
          <p:nvPr/>
        </p:nvCxnSpPr>
        <p:spPr>
          <a:xfrm>
            <a:off x="6849977" y="3585412"/>
            <a:ext cx="1772652" cy="7444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2" idx="3"/>
            <a:endCxn id="35" idx="1"/>
          </p:cNvCxnSpPr>
          <p:nvPr/>
        </p:nvCxnSpPr>
        <p:spPr>
          <a:xfrm>
            <a:off x="6849977" y="3585412"/>
            <a:ext cx="1772652" cy="22027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2" idx="1"/>
            <a:endCxn id="4" idx="3"/>
          </p:cNvCxnSpPr>
          <p:nvPr/>
        </p:nvCxnSpPr>
        <p:spPr>
          <a:xfrm rot="10800000">
            <a:off x="3408946" y="2550696"/>
            <a:ext cx="1772652" cy="10347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/>
          <p:cNvCxnSpPr>
            <a:stCxn id="2" idx="1"/>
            <a:endCxn id="42" idx="3"/>
          </p:cNvCxnSpPr>
          <p:nvPr/>
        </p:nvCxnSpPr>
        <p:spPr>
          <a:xfrm rot="10800000" flipV="1">
            <a:off x="3408946" y="3585411"/>
            <a:ext cx="1772653" cy="76851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592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:a16="http://schemas.microsoft.com/office/drawing/2014/main" xmlns="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4" name="PA-文本框 10">
            <a:extLst>
              <a:ext uri="{FF2B5EF4-FFF2-40B4-BE49-F238E27FC236}">
                <a16:creationId xmlns:a16="http://schemas.microsoft.com/office/drawing/2014/main" xmlns="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327160" y="1481888"/>
            <a:ext cx="3924300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数据预览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DOING</a:t>
            </a:r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五边形 35"/>
          <p:cNvSpPr/>
          <p:nvPr/>
        </p:nvSpPr>
        <p:spPr>
          <a:xfrm>
            <a:off x="3517118" y="2981157"/>
            <a:ext cx="2232025" cy="1447800"/>
          </a:xfrm>
          <a:prstGeom prst="homePlate">
            <a:avLst>
              <a:gd name="adj" fmla="val 38087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 eaLnBrk="1" hangingPunct="1"/>
            <a:r>
              <a:rPr lang="en-US" altLang="zh-CN" sz="2400" dirty="0" smtClean="0">
                <a:solidFill>
                  <a:srgbClr val="FFFFFF"/>
                </a:solidFill>
              </a:rPr>
              <a:t>KAFKA</a:t>
            </a:r>
            <a:endParaRPr lang="en-US" altLang="zh-CN" sz="2400" dirty="0">
              <a:solidFill>
                <a:srgbClr val="FFFFFF"/>
              </a:solidFill>
            </a:endParaRPr>
          </a:p>
        </p:txBody>
      </p:sp>
      <p:sp>
        <p:nvSpPr>
          <p:cNvPr id="38" name="燕尾形 37"/>
          <p:cNvSpPr/>
          <p:nvPr/>
        </p:nvSpPr>
        <p:spPr>
          <a:xfrm>
            <a:off x="7117568" y="2981157"/>
            <a:ext cx="2160587" cy="1447800"/>
          </a:xfrm>
          <a:prstGeom prst="chevron">
            <a:avLst>
              <a:gd name="adj" fmla="val 38088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 eaLnBrk="1" hangingPunct="1"/>
            <a:r>
              <a:rPr lang="en-US" altLang="zh-CN" sz="2400" dirty="0" smtClean="0">
                <a:solidFill>
                  <a:srgbClr val="FFFFFF"/>
                </a:solidFill>
              </a:rPr>
              <a:t>HBASE</a:t>
            </a:r>
            <a:endParaRPr lang="en-US" altLang="zh-CN" sz="2400" dirty="0">
              <a:solidFill>
                <a:srgbClr val="FFFFFF"/>
              </a:solidFill>
            </a:endParaRPr>
          </a:p>
        </p:txBody>
      </p:sp>
      <p:sp>
        <p:nvSpPr>
          <p:cNvPr id="39" name="燕尾形 38"/>
          <p:cNvSpPr/>
          <p:nvPr/>
        </p:nvSpPr>
        <p:spPr>
          <a:xfrm>
            <a:off x="5353855" y="2981157"/>
            <a:ext cx="2160588" cy="1447800"/>
          </a:xfrm>
          <a:prstGeom prst="chevron">
            <a:avLst>
              <a:gd name="adj" fmla="val 38088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 eaLnBrk="1" hangingPunct="1"/>
            <a:r>
              <a:rPr lang="en-US" altLang="zh-CN" sz="2400" dirty="0" err="1" smtClean="0">
                <a:solidFill>
                  <a:srgbClr val="FFFFFF"/>
                </a:solidFill>
              </a:rPr>
              <a:t>RocketMQ</a:t>
            </a:r>
            <a:endParaRPr lang="en-US" altLang="zh-CN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94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9D22EC03-6D45-40A0-861A-D28522A6A30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-2845268" y="-922885"/>
            <a:ext cx="10435771" cy="7780885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" name="任意多边形: 形状 2">
            <a:extLst>
              <a:ext uri="{FF2B5EF4-FFF2-40B4-BE49-F238E27FC236}">
                <a16:creationId xmlns="" xmlns:a16="http://schemas.microsoft.com/office/drawing/2014/main" id="{C902EDF5-0FCB-4455-B39D-79A55E6E5CFF}"/>
              </a:ext>
            </a:extLst>
          </p:cNvPr>
          <p:cNvSpPr/>
          <p:nvPr/>
        </p:nvSpPr>
        <p:spPr>
          <a:xfrm flipH="1">
            <a:off x="7266653" y="607060"/>
            <a:ext cx="3429000" cy="5346376"/>
          </a:xfrm>
          <a:custGeom>
            <a:avLst/>
            <a:gdLst>
              <a:gd name="connsiteX0" fmla="*/ 0 w 3429000"/>
              <a:gd name="connsiteY0" fmla="*/ 0 h 5346376"/>
              <a:gd name="connsiteX1" fmla="*/ 3429000 w 3429000"/>
              <a:gd name="connsiteY1" fmla="*/ 0 h 5346376"/>
              <a:gd name="connsiteX2" fmla="*/ 3429000 w 3429000"/>
              <a:gd name="connsiteY2" fmla="*/ 958689 h 5346376"/>
              <a:gd name="connsiteX3" fmla="*/ 3355859 w 3429000"/>
              <a:gd name="connsiteY3" fmla="*/ 958689 h 5346376"/>
              <a:gd name="connsiteX4" fmla="*/ 3355859 w 3429000"/>
              <a:gd name="connsiteY4" fmla="*/ 73141 h 5346376"/>
              <a:gd name="connsiteX5" fmla="*/ 73141 w 3429000"/>
              <a:gd name="connsiteY5" fmla="*/ 73141 h 5346376"/>
              <a:gd name="connsiteX6" fmla="*/ 73141 w 3429000"/>
              <a:gd name="connsiteY6" fmla="*/ 5273235 h 5346376"/>
              <a:gd name="connsiteX7" fmla="*/ 3355859 w 3429000"/>
              <a:gd name="connsiteY7" fmla="*/ 5273235 h 5346376"/>
              <a:gd name="connsiteX8" fmla="*/ 3355859 w 3429000"/>
              <a:gd name="connsiteY8" fmla="*/ 4222589 h 5346376"/>
              <a:gd name="connsiteX9" fmla="*/ 3429000 w 3429000"/>
              <a:gd name="connsiteY9" fmla="*/ 4222589 h 5346376"/>
              <a:gd name="connsiteX10" fmla="*/ 3429000 w 3429000"/>
              <a:gd name="connsiteY10" fmla="*/ 5346376 h 5346376"/>
              <a:gd name="connsiteX11" fmla="*/ 0 w 3429000"/>
              <a:gd name="connsiteY11" fmla="*/ 5346376 h 534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9000" h="5346376">
                <a:moveTo>
                  <a:pt x="0" y="0"/>
                </a:moveTo>
                <a:lnTo>
                  <a:pt x="3429000" y="0"/>
                </a:lnTo>
                <a:lnTo>
                  <a:pt x="3429000" y="958689"/>
                </a:lnTo>
                <a:lnTo>
                  <a:pt x="3355859" y="958689"/>
                </a:lnTo>
                <a:lnTo>
                  <a:pt x="3355859" y="73141"/>
                </a:lnTo>
                <a:lnTo>
                  <a:pt x="73141" y="73141"/>
                </a:lnTo>
                <a:lnTo>
                  <a:pt x="73141" y="5273235"/>
                </a:lnTo>
                <a:lnTo>
                  <a:pt x="3355859" y="5273235"/>
                </a:lnTo>
                <a:lnTo>
                  <a:pt x="3355859" y="4222589"/>
                </a:lnTo>
                <a:lnTo>
                  <a:pt x="3429000" y="4222589"/>
                </a:lnTo>
                <a:lnTo>
                  <a:pt x="3429000" y="5346376"/>
                </a:lnTo>
                <a:lnTo>
                  <a:pt x="0" y="5346376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06B23701-49CC-476C-BE6E-612568B298AF}"/>
              </a:ext>
            </a:extLst>
          </p:cNvPr>
          <p:cNvSpPr txBox="1"/>
          <p:nvPr/>
        </p:nvSpPr>
        <p:spPr>
          <a:xfrm>
            <a:off x="5590253" y="1919601"/>
            <a:ext cx="3390900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9600" smtClean="0">
                <a:solidFill>
                  <a:schemeClr val="accent2"/>
                </a:solidFill>
                <a:latin typeface="+mj-lt"/>
              </a:rPr>
              <a:t>03</a:t>
            </a:r>
            <a:endParaRPr lang="zh-CN" altLang="en-US" sz="96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7CED38A3-98EC-4B8C-BA68-806E04468F89}"/>
              </a:ext>
            </a:extLst>
          </p:cNvPr>
          <p:cNvSpPr txBox="1"/>
          <p:nvPr/>
        </p:nvSpPr>
        <p:spPr>
          <a:xfrm>
            <a:off x="4356765" y="3618377"/>
            <a:ext cx="5857875" cy="6463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最佳实践</a:t>
            </a:r>
            <a:endParaRPr lang="zh-CN" altLang="en-US" sz="3600" b="1" dirty="0">
              <a:solidFill>
                <a:schemeClr val="accent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78050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经典案例一：实时</a:t>
            </a: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PV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UV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9423" y="1459832"/>
            <a:ext cx="9032729" cy="383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41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经典案例二：最新交易记录获取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931" y="1620252"/>
            <a:ext cx="10958216" cy="381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52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01C5842A-68EF-46AB-B706-D27E52CA188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0" y="3102832"/>
            <a:ext cx="5036457" cy="3755170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8DB5AE33-1F83-4A24-963D-D85FE8F92998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>
            <a:off x="7881257" y="118937"/>
            <a:ext cx="4310743" cy="3214079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4" name="PA-文本框 10">
            <a:extLst>
              <a:ext uri="{FF2B5EF4-FFF2-40B4-BE49-F238E27FC236}">
                <a16:creationId xmlns="" xmlns:a16="http://schemas.microsoft.com/office/drawing/2014/main" id="{112E3CD3-4F79-4CCE-B561-598F86AB31D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4074237" y="2257012"/>
            <a:ext cx="3254390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功能介绍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840BD02C-AF19-48F8-AC84-4E59481B0E7B}"/>
              </a:ext>
            </a:extLst>
          </p:cNvPr>
          <p:cNvSpPr/>
          <p:nvPr/>
        </p:nvSpPr>
        <p:spPr>
          <a:xfrm>
            <a:off x="-656772" y="691264"/>
            <a:ext cx="613116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ebas Neue" charset="0"/>
                <a:sym typeface="Bebas Neue" charset="0"/>
              </a:rPr>
              <a:t>Contents</a:t>
            </a:r>
            <a:endParaRPr lang="zh-CN" altLang="en-US" sz="6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="" xmlns:a16="http://schemas.microsoft.com/office/drawing/2014/main" id="{D5696CF6-B230-4708-947F-5B18EA24C102}"/>
              </a:ext>
            </a:extLst>
          </p:cNvPr>
          <p:cNvSpPr/>
          <p:nvPr/>
        </p:nvSpPr>
        <p:spPr>
          <a:xfrm>
            <a:off x="3199710" y="2202115"/>
            <a:ext cx="657154" cy="657154"/>
          </a:xfrm>
          <a:prstGeom prst="ellipse">
            <a:avLst/>
          </a:prstGeom>
          <a:solidFill>
            <a:schemeClr val="accent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B424D436-8AF3-4CD0-9023-93102937C62A}"/>
              </a:ext>
            </a:extLst>
          </p:cNvPr>
          <p:cNvSpPr txBox="1"/>
          <p:nvPr/>
        </p:nvSpPr>
        <p:spPr>
          <a:xfrm>
            <a:off x="3256824" y="2176749"/>
            <a:ext cx="542926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</a:rPr>
              <a:t>1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="" xmlns:a16="http://schemas.microsoft.com/office/drawing/2014/main" id="{801E0502-89FE-4881-9B44-0533A08B0731}"/>
              </a:ext>
            </a:extLst>
          </p:cNvPr>
          <p:cNvCxnSpPr>
            <a:cxnSpLocks/>
          </p:cNvCxnSpPr>
          <p:nvPr/>
        </p:nvCxnSpPr>
        <p:spPr>
          <a:xfrm>
            <a:off x="271415" y="1725977"/>
            <a:ext cx="4274791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A-文本框 10">
            <a:extLst>
              <a:ext uri="{FF2B5EF4-FFF2-40B4-BE49-F238E27FC236}">
                <a16:creationId xmlns="" xmlns:a16="http://schemas.microsoft.com/office/drawing/2014/main" id="{CCD2C9BC-B2C9-4CC2-A44E-F4C6604A724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033170" y="3358383"/>
            <a:ext cx="3254390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服务拓展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="" xmlns:a16="http://schemas.microsoft.com/office/drawing/2014/main" id="{90573D41-DD9B-446D-AAC4-22AB9D2CD237}"/>
              </a:ext>
            </a:extLst>
          </p:cNvPr>
          <p:cNvSpPr/>
          <p:nvPr/>
        </p:nvSpPr>
        <p:spPr>
          <a:xfrm>
            <a:off x="4227001" y="3358383"/>
            <a:ext cx="657154" cy="657154"/>
          </a:xfrm>
          <a:prstGeom prst="ellipse">
            <a:avLst/>
          </a:prstGeom>
          <a:solidFill>
            <a:schemeClr val="accent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D0898A6C-A539-4FA3-9403-0E92DB45D45E}"/>
              </a:ext>
            </a:extLst>
          </p:cNvPr>
          <p:cNvSpPr txBox="1"/>
          <p:nvPr/>
        </p:nvSpPr>
        <p:spPr>
          <a:xfrm>
            <a:off x="4284115" y="3333017"/>
            <a:ext cx="542926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</a:rPr>
              <a:t>2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4" name="PA-文本框 10">
            <a:extLst>
              <a:ext uri="{FF2B5EF4-FFF2-40B4-BE49-F238E27FC236}">
                <a16:creationId xmlns="" xmlns:a16="http://schemas.microsoft.com/office/drawing/2014/main" id="{BA7F56B8-A5A4-41B6-B476-0E0EE9C5AF8A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973364" y="4518971"/>
            <a:ext cx="3254390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最佳实践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="" xmlns:a16="http://schemas.microsoft.com/office/drawing/2014/main" id="{866576D8-E32A-4BAC-A932-23392FFBEDDD}"/>
              </a:ext>
            </a:extLst>
          </p:cNvPr>
          <p:cNvSpPr/>
          <p:nvPr/>
        </p:nvSpPr>
        <p:spPr>
          <a:xfrm>
            <a:off x="5101392" y="4434281"/>
            <a:ext cx="657154" cy="657154"/>
          </a:xfrm>
          <a:prstGeom prst="ellipse">
            <a:avLst/>
          </a:prstGeom>
          <a:solidFill>
            <a:schemeClr val="accent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="" xmlns:a16="http://schemas.microsoft.com/office/drawing/2014/main" id="{0D594CED-4658-45B5-9D6C-FE22B12D8A79}"/>
              </a:ext>
            </a:extLst>
          </p:cNvPr>
          <p:cNvSpPr txBox="1"/>
          <p:nvPr/>
        </p:nvSpPr>
        <p:spPr>
          <a:xfrm>
            <a:off x="5158506" y="4408915"/>
            <a:ext cx="542926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</a:rPr>
              <a:t>3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20" name="PA-文本框 10">
            <a:extLst>
              <a:ext uri="{FF2B5EF4-FFF2-40B4-BE49-F238E27FC236}">
                <a16:creationId xmlns="" xmlns:a16="http://schemas.microsoft.com/office/drawing/2014/main" id="{BA7F56B8-A5A4-41B6-B476-0E0EE9C5AF8A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6788222" y="5553687"/>
            <a:ext cx="3254390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界面操作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="" xmlns:a16="http://schemas.microsoft.com/office/drawing/2014/main" id="{866576D8-E32A-4BAC-A932-23392FFBEDDD}"/>
              </a:ext>
            </a:extLst>
          </p:cNvPr>
          <p:cNvSpPr/>
          <p:nvPr/>
        </p:nvSpPr>
        <p:spPr>
          <a:xfrm>
            <a:off x="5916250" y="5468997"/>
            <a:ext cx="657154" cy="657154"/>
          </a:xfrm>
          <a:prstGeom prst="ellipse">
            <a:avLst/>
          </a:prstGeom>
          <a:solidFill>
            <a:schemeClr val="accent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="" xmlns:a16="http://schemas.microsoft.com/office/drawing/2014/main" id="{0D594CED-4658-45B5-9D6C-FE22B12D8A79}"/>
              </a:ext>
            </a:extLst>
          </p:cNvPr>
          <p:cNvSpPr txBox="1"/>
          <p:nvPr/>
        </p:nvSpPr>
        <p:spPr>
          <a:xfrm>
            <a:off x="5973364" y="5443631"/>
            <a:ext cx="542926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</a:rPr>
              <a:t>4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72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u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4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经典案例三：订单与销量统计</a:t>
            </a:r>
            <a:endParaRPr lang="zh-CN" altLang="en-US" sz="28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271" y="1411704"/>
            <a:ext cx="10094445" cy="441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75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经典案例四：直播房故障统计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271" y="1203157"/>
            <a:ext cx="10651121" cy="478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27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经典案例五：规则匹配报警机制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50" y="1357754"/>
            <a:ext cx="9867900" cy="545698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79934" y="778256"/>
            <a:ext cx="12354664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dirty="0"/>
              <a:t>当相同的</a:t>
            </a:r>
            <a:r>
              <a:rPr lang="en-US" altLang="zh-CN" dirty="0" err="1"/>
              <a:t>card_id</a:t>
            </a:r>
            <a:r>
              <a:rPr lang="zh-CN" altLang="en-US" dirty="0"/>
              <a:t>在十分钟内，从两个不同的</a:t>
            </a:r>
            <a:r>
              <a:rPr lang="en-US" altLang="zh-CN" dirty="0"/>
              <a:t>location</a:t>
            </a:r>
            <a:r>
              <a:rPr lang="zh-CN" altLang="en-US" dirty="0"/>
              <a:t>发生刷卡现象，就会触发报警机制，以便于监测信用卡盗刷等</a:t>
            </a:r>
            <a:r>
              <a:rPr lang="zh-CN" altLang="en-US" dirty="0" smtClean="0"/>
              <a:t>现象</a:t>
            </a: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167715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9D22EC03-6D45-40A0-861A-D28522A6A30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-2845268" y="-922885"/>
            <a:ext cx="10435771" cy="7780885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" name="任意多边形: 形状 2">
            <a:extLst>
              <a:ext uri="{FF2B5EF4-FFF2-40B4-BE49-F238E27FC236}">
                <a16:creationId xmlns="" xmlns:a16="http://schemas.microsoft.com/office/drawing/2014/main" id="{C902EDF5-0FCB-4455-B39D-79A55E6E5CFF}"/>
              </a:ext>
            </a:extLst>
          </p:cNvPr>
          <p:cNvSpPr/>
          <p:nvPr/>
        </p:nvSpPr>
        <p:spPr>
          <a:xfrm flipH="1">
            <a:off x="7266653" y="607060"/>
            <a:ext cx="3429000" cy="5346376"/>
          </a:xfrm>
          <a:custGeom>
            <a:avLst/>
            <a:gdLst>
              <a:gd name="connsiteX0" fmla="*/ 0 w 3429000"/>
              <a:gd name="connsiteY0" fmla="*/ 0 h 5346376"/>
              <a:gd name="connsiteX1" fmla="*/ 3429000 w 3429000"/>
              <a:gd name="connsiteY1" fmla="*/ 0 h 5346376"/>
              <a:gd name="connsiteX2" fmla="*/ 3429000 w 3429000"/>
              <a:gd name="connsiteY2" fmla="*/ 958689 h 5346376"/>
              <a:gd name="connsiteX3" fmla="*/ 3355859 w 3429000"/>
              <a:gd name="connsiteY3" fmla="*/ 958689 h 5346376"/>
              <a:gd name="connsiteX4" fmla="*/ 3355859 w 3429000"/>
              <a:gd name="connsiteY4" fmla="*/ 73141 h 5346376"/>
              <a:gd name="connsiteX5" fmla="*/ 73141 w 3429000"/>
              <a:gd name="connsiteY5" fmla="*/ 73141 h 5346376"/>
              <a:gd name="connsiteX6" fmla="*/ 73141 w 3429000"/>
              <a:gd name="connsiteY6" fmla="*/ 5273235 h 5346376"/>
              <a:gd name="connsiteX7" fmla="*/ 3355859 w 3429000"/>
              <a:gd name="connsiteY7" fmla="*/ 5273235 h 5346376"/>
              <a:gd name="connsiteX8" fmla="*/ 3355859 w 3429000"/>
              <a:gd name="connsiteY8" fmla="*/ 4222589 h 5346376"/>
              <a:gd name="connsiteX9" fmla="*/ 3429000 w 3429000"/>
              <a:gd name="connsiteY9" fmla="*/ 4222589 h 5346376"/>
              <a:gd name="connsiteX10" fmla="*/ 3429000 w 3429000"/>
              <a:gd name="connsiteY10" fmla="*/ 5346376 h 5346376"/>
              <a:gd name="connsiteX11" fmla="*/ 0 w 3429000"/>
              <a:gd name="connsiteY11" fmla="*/ 5346376 h 534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9000" h="5346376">
                <a:moveTo>
                  <a:pt x="0" y="0"/>
                </a:moveTo>
                <a:lnTo>
                  <a:pt x="3429000" y="0"/>
                </a:lnTo>
                <a:lnTo>
                  <a:pt x="3429000" y="958689"/>
                </a:lnTo>
                <a:lnTo>
                  <a:pt x="3355859" y="958689"/>
                </a:lnTo>
                <a:lnTo>
                  <a:pt x="3355859" y="73141"/>
                </a:lnTo>
                <a:lnTo>
                  <a:pt x="73141" y="73141"/>
                </a:lnTo>
                <a:lnTo>
                  <a:pt x="73141" y="5273235"/>
                </a:lnTo>
                <a:lnTo>
                  <a:pt x="3355859" y="5273235"/>
                </a:lnTo>
                <a:lnTo>
                  <a:pt x="3355859" y="4222589"/>
                </a:lnTo>
                <a:lnTo>
                  <a:pt x="3429000" y="4222589"/>
                </a:lnTo>
                <a:lnTo>
                  <a:pt x="3429000" y="5346376"/>
                </a:lnTo>
                <a:lnTo>
                  <a:pt x="0" y="5346376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06B23701-49CC-476C-BE6E-612568B298AF}"/>
              </a:ext>
            </a:extLst>
          </p:cNvPr>
          <p:cNvSpPr txBox="1"/>
          <p:nvPr/>
        </p:nvSpPr>
        <p:spPr>
          <a:xfrm>
            <a:off x="5590253" y="1919601"/>
            <a:ext cx="3390900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chemeClr val="accent2"/>
                </a:solidFill>
                <a:latin typeface="+mj-lt"/>
              </a:rPr>
              <a:t>04</a:t>
            </a:r>
            <a:endParaRPr lang="zh-CN" altLang="en-US" sz="96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7CED38A3-98EC-4B8C-BA68-806E04468F89}"/>
              </a:ext>
            </a:extLst>
          </p:cNvPr>
          <p:cNvSpPr txBox="1"/>
          <p:nvPr/>
        </p:nvSpPr>
        <p:spPr>
          <a:xfrm>
            <a:off x="4356765" y="3618377"/>
            <a:ext cx="5857875" cy="6463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界面操作</a:t>
            </a:r>
            <a:endParaRPr lang="zh-CN" altLang="en-US" sz="3600" b="1" dirty="0">
              <a:solidFill>
                <a:schemeClr val="accent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236149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界面操作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271" y="747465"/>
            <a:ext cx="10047827" cy="611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29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界面操作</a:t>
            </a: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-2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848" y="842444"/>
            <a:ext cx="9751879" cy="553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28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界面操作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857" y="937423"/>
            <a:ext cx="10487861" cy="565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673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任务列表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296" y="842444"/>
            <a:ext cx="11967410" cy="601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678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监控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768" y="842444"/>
            <a:ext cx="10667999" cy="601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9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6271" y="94979"/>
            <a:ext cx="5169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Mock</a:t>
            </a: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500" y="94979"/>
            <a:ext cx="8032921" cy="662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230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D3FDD9C0-BD2E-4567-829D-E7D18FA3157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-2845268" y="-922885"/>
            <a:ext cx="10435771" cy="7780885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" name="任意多边形: 形状 2">
            <a:extLst>
              <a:ext uri="{FF2B5EF4-FFF2-40B4-BE49-F238E27FC236}">
                <a16:creationId xmlns="" xmlns:a16="http://schemas.microsoft.com/office/drawing/2014/main" id="{E818E35A-257A-4815-8990-52D149B5612F}"/>
              </a:ext>
            </a:extLst>
          </p:cNvPr>
          <p:cNvSpPr/>
          <p:nvPr/>
        </p:nvSpPr>
        <p:spPr>
          <a:xfrm flipH="1">
            <a:off x="7266653" y="607060"/>
            <a:ext cx="3429000" cy="5346376"/>
          </a:xfrm>
          <a:custGeom>
            <a:avLst/>
            <a:gdLst>
              <a:gd name="connsiteX0" fmla="*/ 0 w 3429000"/>
              <a:gd name="connsiteY0" fmla="*/ 0 h 5346376"/>
              <a:gd name="connsiteX1" fmla="*/ 3429000 w 3429000"/>
              <a:gd name="connsiteY1" fmla="*/ 0 h 5346376"/>
              <a:gd name="connsiteX2" fmla="*/ 3429000 w 3429000"/>
              <a:gd name="connsiteY2" fmla="*/ 958689 h 5346376"/>
              <a:gd name="connsiteX3" fmla="*/ 3355859 w 3429000"/>
              <a:gd name="connsiteY3" fmla="*/ 958689 h 5346376"/>
              <a:gd name="connsiteX4" fmla="*/ 3355859 w 3429000"/>
              <a:gd name="connsiteY4" fmla="*/ 73141 h 5346376"/>
              <a:gd name="connsiteX5" fmla="*/ 73141 w 3429000"/>
              <a:gd name="connsiteY5" fmla="*/ 73141 h 5346376"/>
              <a:gd name="connsiteX6" fmla="*/ 73141 w 3429000"/>
              <a:gd name="connsiteY6" fmla="*/ 5273235 h 5346376"/>
              <a:gd name="connsiteX7" fmla="*/ 3355859 w 3429000"/>
              <a:gd name="connsiteY7" fmla="*/ 5273235 h 5346376"/>
              <a:gd name="connsiteX8" fmla="*/ 3355859 w 3429000"/>
              <a:gd name="connsiteY8" fmla="*/ 4222589 h 5346376"/>
              <a:gd name="connsiteX9" fmla="*/ 3429000 w 3429000"/>
              <a:gd name="connsiteY9" fmla="*/ 4222589 h 5346376"/>
              <a:gd name="connsiteX10" fmla="*/ 3429000 w 3429000"/>
              <a:gd name="connsiteY10" fmla="*/ 5346376 h 5346376"/>
              <a:gd name="connsiteX11" fmla="*/ 0 w 3429000"/>
              <a:gd name="connsiteY11" fmla="*/ 5346376 h 534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29000" h="5346376">
                <a:moveTo>
                  <a:pt x="0" y="0"/>
                </a:moveTo>
                <a:lnTo>
                  <a:pt x="3429000" y="0"/>
                </a:lnTo>
                <a:lnTo>
                  <a:pt x="3429000" y="958689"/>
                </a:lnTo>
                <a:lnTo>
                  <a:pt x="3355859" y="958689"/>
                </a:lnTo>
                <a:lnTo>
                  <a:pt x="3355859" y="73141"/>
                </a:lnTo>
                <a:lnTo>
                  <a:pt x="73141" y="73141"/>
                </a:lnTo>
                <a:lnTo>
                  <a:pt x="73141" y="5273235"/>
                </a:lnTo>
                <a:lnTo>
                  <a:pt x="3355859" y="5273235"/>
                </a:lnTo>
                <a:lnTo>
                  <a:pt x="3355859" y="4222589"/>
                </a:lnTo>
                <a:lnTo>
                  <a:pt x="3429000" y="4222589"/>
                </a:lnTo>
                <a:lnTo>
                  <a:pt x="3429000" y="5346376"/>
                </a:lnTo>
                <a:lnTo>
                  <a:pt x="0" y="5346376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FD6A7639-A63D-4CC9-AF76-8CD6498CA6CF}"/>
              </a:ext>
            </a:extLst>
          </p:cNvPr>
          <p:cNvSpPr txBox="1"/>
          <p:nvPr/>
        </p:nvSpPr>
        <p:spPr>
          <a:xfrm>
            <a:off x="5590253" y="1784492"/>
            <a:ext cx="3390900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accent2"/>
                </a:solidFill>
                <a:latin typeface="+mj-lt"/>
              </a:rPr>
              <a:t>01</a:t>
            </a:r>
            <a:endParaRPr lang="zh-CN" altLang="en-US" sz="96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95921A7B-DC51-4A49-8438-7A75D4812A97}"/>
              </a:ext>
            </a:extLst>
          </p:cNvPr>
          <p:cNvSpPr txBox="1"/>
          <p:nvPr/>
        </p:nvSpPr>
        <p:spPr>
          <a:xfrm>
            <a:off x="4356765" y="3354152"/>
            <a:ext cx="5857875" cy="6463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zh-CN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90566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519914" y="2741926"/>
            <a:ext cx="5169517" cy="1172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54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操作演示</a:t>
            </a:r>
            <a:endParaRPr lang="zh-CN" altLang="en-US" sz="5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50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A-文本框 10">
            <a:extLst>
              <a:ext uri="{FF2B5EF4-FFF2-40B4-BE49-F238E27FC236}">
                <a16:creationId xmlns:a16="http://schemas.microsoft.com/office/drawing/2014/main" xmlns="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931910" y="189958"/>
            <a:ext cx="325439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TODO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xmlns="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2" name="AutoShape 2" descr="http://docs.vdian.net/download/attachments/77171983/%E5%AE%9E%E6%97%B6%E6%95%B0%E4%BB%93%E6%9E%84%E5%BB%BA%E6%9E%B6%E6%9E%84%E5%9B%BE.png?version=2&amp;modificationDate=1558681409000&amp;api=v2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docs.vdian.net/download/attachments/77171983/%E5%AE%9E%E6%97%B6%E6%95%B0%E4%BB%93%E6%9E%84%E5%BB%BA%E6%9E%B6%E6%9E%84%E5%9B%BE.png?version=2&amp;modificationDate=1558681409000&amp;api=v2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853" y="0"/>
            <a:ext cx="84381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33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A-文本框 10">
            <a:extLst>
              <a:ext uri="{FF2B5EF4-FFF2-40B4-BE49-F238E27FC236}">
                <a16:creationId xmlns:a16="http://schemas.microsoft.com/office/drawing/2014/main" xmlns="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931910" y="189958"/>
            <a:ext cx="325439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TODO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xmlns="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2" name="AutoShape 2" descr="http://docs.vdian.net/download/attachments/77171983/%E5%AE%9E%E6%97%B6%E6%95%B0%E4%BB%93%E6%9E%84%E5%BB%BA%E6%9E%B6%E6%9E%84%E5%9B%BE.png?version=2&amp;modificationDate=1558681409000&amp;api=v2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docs.vdian.net/download/attachments/77171983/%E5%AE%9E%E6%97%B6%E6%95%B0%E4%BB%93%E6%9E%84%E5%BB%BA%E6%9E%B6%E6%9E%84%E5%9B%BE.png?version=2&amp;modificationDate=1558681409000&amp;api=v2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585" y="1144697"/>
            <a:ext cx="3683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A-文本框 10">
            <a:extLst>
              <a:ext uri="{FF2B5EF4-FFF2-40B4-BE49-F238E27FC236}">
                <a16:creationId xmlns:a16="http://schemas.microsoft.com/office/drawing/2014/main" xmlns="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931910" y="189958"/>
            <a:ext cx="325439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TODO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xmlns="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5" name="Rectangle 4"/>
          <p:cNvSpPr>
            <a:spLocks noChangeArrowheads="1"/>
          </p:cNvSpPr>
          <p:nvPr/>
        </p:nvSpPr>
        <p:spPr bwMode="gray">
          <a:xfrm rot="3419336">
            <a:off x="1805709" y="4294354"/>
            <a:ext cx="479425" cy="520700"/>
          </a:xfrm>
          <a:prstGeom prst="rect">
            <a:avLst/>
          </a:prstGeom>
          <a:gradFill rotWithShape="1">
            <a:gsLst>
              <a:gs pos="0">
                <a:schemeClr val="folHlink"/>
              </a:gs>
              <a:gs pos="100000">
                <a:schemeClr val="folHlink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miter lim="800000"/>
            <a:headEnd/>
            <a:tailEnd/>
          </a:ln>
          <a:effectLst/>
          <a:scene3d>
            <a:camera prst="legacyPerspectiveFront">
              <a:rot lat="0" lon="1500000" rev="0"/>
            </a:camera>
            <a:lightRig rig="legacyFlat4" dir="b"/>
          </a:scene3d>
          <a:sp3d extrusionH="430200" prstMaterial="legacyMatte">
            <a:bevelT w="13500" h="13500" prst="angle"/>
            <a:bevelB w="13500" h="13500" prst="angle"/>
            <a:extrusionClr>
              <a:schemeClr val="folHlink"/>
            </a:extrusionClr>
          </a:sp3d>
        </p:spPr>
        <p:txBody>
          <a:bodyPr wrap="none" anchor="ctr">
            <a:flatTx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36" name="Text Box 5"/>
          <p:cNvSpPr txBox="1">
            <a:spLocks noChangeArrowheads="1"/>
          </p:cNvSpPr>
          <p:nvPr/>
        </p:nvSpPr>
        <p:spPr bwMode="gray">
          <a:xfrm>
            <a:off x="1861272" y="4337216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FFFF"/>
                </a:solidFill>
                <a:cs typeface="Arial" charset="0"/>
              </a:rPr>
              <a:t>4</a:t>
            </a:r>
          </a:p>
        </p:txBody>
      </p:sp>
      <p:sp>
        <p:nvSpPr>
          <p:cNvPr id="37" name="Line 6"/>
          <p:cNvSpPr>
            <a:spLocks noChangeShapeType="1"/>
          </p:cNvSpPr>
          <p:nvPr/>
        </p:nvSpPr>
        <p:spPr bwMode="gray">
          <a:xfrm>
            <a:off x="2089872" y="2356015"/>
            <a:ext cx="7358929" cy="34879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8" name="Rectangle 7"/>
          <p:cNvSpPr>
            <a:spLocks noChangeArrowheads="1"/>
          </p:cNvSpPr>
          <p:nvPr/>
        </p:nvSpPr>
        <p:spPr bwMode="gray">
          <a:xfrm rot="3419336">
            <a:off x="1805709" y="1779754"/>
            <a:ext cx="479425" cy="5207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miter lim="800000"/>
            <a:headEnd/>
            <a:tailEnd/>
          </a:ln>
          <a:effectLst/>
          <a:scene3d>
            <a:camera prst="legacyPerspectiveFront">
              <a:rot lat="0" lon="1500000" rev="0"/>
            </a:camera>
            <a:lightRig rig="legacyFlat4" dir="b"/>
          </a:scene3d>
          <a:sp3d extrusionH="430200" prstMaterial="legacyMatte">
            <a:bevelT w="13500" h="13500" prst="angle"/>
            <a:bevelB w="13500" h="13500" prst="angle"/>
            <a:extrusionClr>
              <a:schemeClr val="accent1"/>
            </a:extrusionClr>
          </a:sp3d>
        </p:spPr>
        <p:txBody>
          <a:bodyPr wrap="none" anchor="ctr">
            <a:flatTx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39" name="Text Box 8"/>
          <p:cNvSpPr txBox="1">
            <a:spLocks noChangeArrowheads="1"/>
          </p:cNvSpPr>
          <p:nvPr/>
        </p:nvSpPr>
        <p:spPr bwMode="gray">
          <a:xfrm>
            <a:off x="2559105" y="1849257"/>
            <a:ext cx="344196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r>
              <a:rPr lang="zh-CN" altLang="en-US" sz="2400" dirty="0" smtClean="0">
                <a:cs typeface="Arial" charset="0"/>
              </a:rPr>
              <a:t>任务权限系统</a:t>
            </a:r>
            <a:r>
              <a:rPr lang="en-US" altLang="zh-CN" sz="2400" dirty="0" smtClean="0">
                <a:cs typeface="Arial" charset="0"/>
              </a:rPr>
              <a:t>+</a:t>
            </a:r>
            <a:r>
              <a:rPr lang="zh-CN" altLang="en-US" sz="2400" dirty="0" smtClean="0">
                <a:cs typeface="Arial" charset="0"/>
              </a:rPr>
              <a:t>数据权限</a:t>
            </a:r>
            <a:endParaRPr lang="en-US" altLang="zh-CN" sz="2400" dirty="0">
              <a:cs typeface="Arial" charset="0"/>
            </a:endParaRPr>
          </a:p>
        </p:txBody>
      </p:sp>
      <p:sp>
        <p:nvSpPr>
          <p:cNvPr id="40" name="Text Box 9"/>
          <p:cNvSpPr txBox="1">
            <a:spLocks noChangeArrowheads="1"/>
          </p:cNvSpPr>
          <p:nvPr/>
        </p:nvSpPr>
        <p:spPr bwMode="gray">
          <a:xfrm>
            <a:off x="1861272" y="1822616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/>
            <a:r>
              <a:rPr lang="en-US" altLang="zh-CN" sz="2400" b="1" dirty="0">
                <a:solidFill>
                  <a:srgbClr val="FFFFFF"/>
                </a:solidFill>
                <a:cs typeface="Arial" charset="0"/>
              </a:rPr>
              <a:t>1</a:t>
            </a:r>
          </a:p>
        </p:txBody>
      </p:sp>
      <p:sp>
        <p:nvSpPr>
          <p:cNvPr id="41" name="Line 10"/>
          <p:cNvSpPr>
            <a:spLocks noChangeShapeType="1"/>
          </p:cNvSpPr>
          <p:nvPr/>
        </p:nvSpPr>
        <p:spPr bwMode="gray">
          <a:xfrm>
            <a:off x="2089871" y="3240977"/>
            <a:ext cx="7358929" cy="2404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2" name="Rectangle 11"/>
          <p:cNvSpPr>
            <a:spLocks noChangeArrowheads="1"/>
          </p:cNvSpPr>
          <p:nvPr/>
        </p:nvSpPr>
        <p:spPr bwMode="gray">
          <a:xfrm rot="3419336">
            <a:off x="1805709" y="2617954"/>
            <a:ext cx="479425" cy="520700"/>
          </a:xfrm>
          <a:prstGeom prst="rect">
            <a:avLst/>
          </a:prstGeom>
          <a:gradFill rotWithShape="1">
            <a:gsLst>
              <a:gs pos="0">
                <a:schemeClr val="accent2"/>
              </a:gs>
              <a:gs pos="100000">
                <a:schemeClr val="accent2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miter lim="800000"/>
            <a:headEnd/>
            <a:tailEnd/>
          </a:ln>
          <a:effectLst/>
          <a:scene3d>
            <a:camera prst="legacyPerspectiveFront">
              <a:rot lat="0" lon="1500000" rev="0"/>
            </a:camera>
            <a:lightRig rig="legacyFlat4" dir="b"/>
          </a:scene3d>
          <a:sp3d extrusionH="430200" prstMaterial="legacyMatte">
            <a:bevelT w="13500" h="13500" prst="angle"/>
            <a:bevelB w="13500" h="13500" prst="angle"/>
            <a:extrusionClr>
              <a:schemeClr val="accent2"/>
            </a:extrusionClr>
          </a:sp3d>
        </p:spPr>
        <p:txBody>
          <a:bodyPr wrap="none" anchor="ctr">
            <a:flatTx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43" name="Text Box 12"/>
          <p:cNvSpPr txBox="1">
            <a:spLocks noChangeArrowheads="1"/>
          </p:cNvSpPr>
          <p:nvPr/>
        </p:nvSpPr>
        <p:spPr bwMode="gray">
          <a:xfrm>
            <a:off x="1861272" y="2660816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FFFF"/>
                </a:solidFill>
                <a:cs typeface="Arial" charset="0"/>
              </a:rPr>
              <a:t>2</a:t>
            </a:r>
          </a:p>
        </p:txBody>
      </p:sp>
      <p:sp>
        <p:nvSpPr>
          <p:cNvPr id="45" name="Rectangle 14"/>
          <p:cNvSpPr>
            <a:spLocks noChangeArrowheads="1"/>
          </p:cNvSpPr>
          <p:nvPr/>
        </p:nvSpPr>
        <p:spPr bwMode="gray">
          <a:xfrm rot="3419336">
            <a:off x="1805709" y="3456154"/>
            <a:ext cx="479425" cy="520700"/>
          </a:xfrm>
          <a:prstGeom prst="rect">
            <a:avLst/>
          </a:prstGeom>
          <a:gradFill rotWithShape="1">
            <a:gsLst>
              <a:gs pos="0">
                <a:schemeClr val="hlink"/>
              </a:gs>
              <a:gs pos="100000">
                <a:schemeClr val="hlink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miter lim="800000"/>
            <a:headEnd/>
            <a:tailEnd/>
          </a:ln>
          <a:effectLst/>
          <a:scene3d>
            <a:camera prst="legacyPerspectiveFront">
              <a:rot lat="0" lon="1500000" rev="0"/>
            </a:camera>
            <a:lightRig rig="legacyFlat4" dir="b"/>
          </a:scene3d>
          <a:sp3d extrusionH="430200" prstMaterial="legacyMatte">
            <a:bevelT w="13500" h="13500" prst="angle"/>
            <a:bevelB w="13500" h="13500" prst="angle"/>
            <a:extrusionClr>
              <a:schemeClr val="hlink"/>
            </a:extrusionClr>
          </a:sp3d>
        </p:spPr>
        <p:txBody>
          <a:bodyPr wrap="none" anchor="ctr">
            <a:flatTx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46" name="Text Box 15"/>
          <p:cNvSpPr txBox="1">
            <a:spLocks noChangeArrowheads="1"/>
          </p:cNvSpPr>
          <p:nvPr/>
        </p:nvSpPr>
        <p:spPr bwMode="gray">
          <a:xfrm>
            <a:off x="1861272" y="3499016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FFFF"/>
                </a:solidFill>
                <a:cs typeface="Arial" charset="0"/>
              </a:rPr>
              <a:t>3</a:t>
            </a:r>
          </a:p>
        </p:txBody>
      </p:sp>
      <p:sp>
        <p:nvSpPr>
          <p:cNvPr id="50" name="Text Box 19"/>
          <p:cNvSpPr txBox="1">
            <a:spLocks noChangeArrowheads="1"/>
          </p:cNvSpPr>
          <p:nvPr/>
        </p:nvSpPr>
        <p:spPr bwMode="gray">
          <a:xfrm>
            <a:off x="2559105" y="2744319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r>
              <a:rPr lang="zh-CN" altLang="en-US" sz="2400" dirty="0" smtClean="0">
                <a:cs typeface="Arial" charset="0"/>
              </a:rPr>
              <a:t>数据预览</a:t>
            </a:r>
            <a:endParaRPr lang="en-US" altLang="zh-CN" sz="2400" dirty="0">
              <a:cs typeface="Arial" charset="0"/>
            </a:endParaRPr>
          </a:p>
        </p:txBody>
      </p:sp>
      <p:sp>
        <p:nvSpPr>
          <p:cNvPr id="51" name="Text Box 20"/>
          <p:cNvSpPr txBox="1">
            <a:spLocks noChangeArrowheads="1"/>
          </p:cNvSpPr>
          <p:nvPr/>
        </p:nvSpPr>
        <p:spPr bwMode="gray">
          <a:xfrm>
            <a:off x="2559105" y="3527805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r>
              <a:rPr lang="zh-CN" altLang="en-US" sz="2400" dirty="0" smtClean="0">
                <a:cs typeface="Arial" charset="0"/>
              </a:rPr>
              <a:t>资源配置</a:t>
            </a:r>
            <a:endParaRPr lang="en-US" altLang="zh-CN" sz="2400" dirty="0">
              <a:cs typeface="Arial" charset="0"/>
            </a:endParaRPr>
          </a:p>
        </p:txBody>
      </p:sp>
      <p:sp>
        <p:nvSpPr>
          <p:cNvPr id="52" name="Text Box 21"/>
          <p:cNvSpPr txBox="1">
            <a:spLocks noChangeArrowheads="1"/>
          </p:cNvSpPr>
          <p:nvPr/>
        </p:nvSpPr>
        <p:spPr bwMode="gray">
          <a:xfrm>
            <a:off x="2559105" y="4442945"/>
            <a:ext cx="110799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r>
              <a:rPr lang="zh-CN" altLang="en-US" sz="2400" dirty="0" smtClean="0">
                <a:cs typeface="Arial" charset="0"/>
              </a:rPr>
              <a:t>表管理</a:t>
            </a:r>
            <a:endParaRPr lang="en-US" altLang="zh-CN" sz="2400" dirty="0">
              <a:cs typeface="Arial" charset="0"/>
            </a:endParaRPr>
          </a:p>
        </p:txBody>
      </p:sp>
      <p:sp>
        <p:nvSpPr>
          <p:cNvPr id="54" name="Line 6"/>
          <p:cNvSpPr>
            <a:spLocks noChangeShapeType="1"/>
          </p:cNvSpPr>
          <p:nvPr/>
        </p:nvSpPr>
        <p:spPr bwMode="gray">
          <a:xfrm>
            <a:off x="2089871" y="4051604"/>
            <a:ext cx="7358929" cy="34879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6" name="Line 16"/>
          <p:cNvSpPr>
            <a:spLocks noChangeShapeType="1"/>
          </p:cNvSpPr>
          <p:nvPr/>
        </p:nvSpPr>
        <p:spPr bwMode="gray">
          <a:xfrm flipV="1">
            <a:off x="2089872" y="4894705"/>
            <a:ext cx="7358928" cy="9973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" name="AutoShape 2" descr="http://docs.vdian.net/download/attachments/77171983/%E5%AE%9E%E6%97%B6%E6%95%B0%E4%BB%93%E6%9E%84%E5%BB%BA%E6%9E%B6%E6%9E%84%E5%9B%BE.png?version=2&amp;modificationDate=1558681409000&amp;api=v2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docs.vdian.net/download/attachments/77171983/%E5%AE%9E%E6%97%B6%E6%95%B0%E4%BB%93%E6%9E%84%E5%BB%BA%E6%9E%B6%E6%9E%84%E5%9B%BE.png?version=2&amp;modificationDate=1558681409000&amp;api=v2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7878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B8A07585-2681-420E-8B68-82642C271C7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>
            <a:off x="0" y="3102832"/>
            <a:ext cx="5036457" cy="3755170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A3F8B67C-82C1-43B4-B52B-4EEA1A98A22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>
            <a:off x="7881257" y="118540"/>
            <a:ext cx="4310743" cy="3214079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324809D3-C753-4F87-8C40-28F62E710CE2}"/>
              </a:ext>
            </a:extLst>
          </p:cNvPr>
          <p:cNvSpPr txBox="1"/>
          <p:nvPr/>
        </p:nvSpPr>
        <p:spPr>
          <a:xfrm>
            <a:off x="1031194" y="5457544"/>
            <a:ext cx="10296525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5400" b="1" dirty="0" smtClean="0">
                <a:latin typeface="+mj-ea"/>
                <a:ea typeface="+mj-ea"/>
              </a:rPr>
              <a:t>THANKS</a:t>
            </a:r>
            <a:endParaRPr lang="zh-CN" altLang="en-US" sz="5400" b="1" dirty="0">
              <a:latin typeface="+mj-ea"/>
              <a:ea typeface="+mj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657" y="963895"/>
            <a:ext cx="34036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52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A-文本框 10">
            <a:extLst>
              <a:ext uri="{FF2B5EF4-FFF2-40B4-BE49-F238E27FC236}">
                <a16:creationId xmlns:a16="http://schemas.microsoft.com/office/drawing/2014/main" xmlns="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62315" y="189958"/>
            <a:ext cx="325439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xmlns="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5" name="Rectangle 4"/>
          <p:cNvSpPr>
            <a:spLocks noChangeArrowheads="1"/>
          </p:cNvSpPr>
          <p:nvPr/>
        </p:nvSpPr>
        <p:spPr bwMode="gray">
          <a:xfrm rot="3419336">
            <a:off x="1805709" y="4294354"/>
            <a:ext cx="479425" cy="520700"/>
          </a:xfrm>
          <a:prstGeom prst="rect">
            <a:avLst/>
          </a:prstGeom>
          <a:gradFill rotWithShape="1">
            <a:gsLst>
              <a:gs pos="0">
                <a:schemeClr val="folHlink"/>
              </a:gs>
              <a:gs pos="100000">
                <a:schemeClr val="folHlink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miter lim="800000"/>
            <a:headEnd/>
            <a:tailEnd/>
          </a:ln>
          <a:effectLst/>
          <a:scene3d>
            <a:camera prst="legacyPerspectiveFront">
              <a:rot lat="0" lon="1500000" rev="0"/>
            </a:camera>
            <a:lightRig rig="legacyFlat4" dir="b"/>
          </a:scene3d>
          <a:sp3d extrusionH="430200" prstMaterial="legacyMatte">
            <a:bevelT w="13500" h="13500" prst="angle"/>
            <a:bevelB w="13500" h="13500" prst="angle"/>
            <a:extrusionClr>
              <a:schemeClr val="folHlink"/>
            </a:extrusionClr>
          </a:sp3d>
        </p:spPr>
        <p:txBody>
          <a:bodyPr wrap="none" anchor="ctr">
            <a:flatTx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36" name="Text Box 5"/>
          <p:cNvSpPr txBox="1">
            <a:spLocks noChangeArrowheads="1"/>
          </p:cNvSpPr>
          <p:nvPr/>
        </p:nvSpPr>
        <p:spPr bwMode="gray">
          <a:xfrm>
            <a:off x="1861272" y="4337216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FFFF"/>
                </a:solidFill>
                <a:cs typeface="Arial" charset="0"/>
              </a:rPr>
              <a:t>4</a:t>
            </a:r>
          </a:p>
        </p:txBody>
      </p:sp>
      <p:sp>
        <p:nvSpPr>
          <p:cNvPr id="37" name="Line 6"/>
          <p:cNvSpPr>
            <a:spLocks noChangeShapeType="1"/>
          </p:cNvSpPr>
          <p:nvPr/>
        </p:nvSpPr>
        <p:spPr bwMode="gray">
          <a:xfrm>
            <a:off x="2089872" y="2356015"/>
            <a:ext cx="7358929" cy="34879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8" name="Rectangle 7"/>
          <p:cNvSpPr>
            <a:spLocks noChangeArrowheads="1"/>
          </p:cNvSpPr>
          <p:nvPr/>
        </p:nvSpPr>
        <p:spPr bwMode="gray">
          <a:xfrm rot="3419336">
            <a:off x="1805709" y="1779754"/>
            <a:ext cx="479425" cy="5207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miter lim="800000"/>
            <a:headEnd/>
            <a:tailEnd/>
          </a:ln>
          <a:effectLst/>
          <a:scene3d>
            <a:camera prst="legacyPerspectiveFront">
              <a:rot lat="0" lon="1500000" rev="0"/>
            </a:camera>
            <a:lightRig rig="legacyFlat4" dir="b"/>
          </a:scene3d>
          <a:sp3d extrusionH="430200" prstMaterial="legacyMatte">
            <a:bevelT w="13500" h="13500" prst="angle"/>
            <a:bevelB w="13500" h="13500" prst="angle"/>
            <a:extrusionClr>
              <a:schemeClr val="accent1"/>
            </a:extrusionClr>
          </a:sp3d>
        </p:spPr>
        <p:txBody>
          <a:bodyPr wrap="none" anchor="ctr">
            <a:flatTx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39" name="Text Box 8"/>
          <p:cNvSpPr txBox="1">
            <a:spLocks noChangeArrowheads="1"/>
          </p:cNvSpPr>
          <p:nvPr/>
        </p:nvSpPr>
        <p:spPr bwMode="gray">
          <a:xfrm>
            <a:off x="2559105" y="1849257"/>
            <a:ext cx="427392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r>
              <a:rPr lang="zh-CN" altLang="en-US" sz="2400" dirty="0" smtClean="0">
                <a:cs typeface="Arial" charset="0"/>
              </a:rPr>
              <a:t>引擎能力（支持</a:t>
            </a:r>
            <a:r>
              <a:rPr lang="en-US" altLang="zh-CN" sz="2400" dirty="0" err="1" smtClean="0">
                <a:cs typeface="Arial" charset="0"/>
              </a:rPr>
              <a:t>Flink</a:t>
            </a:r>
            <a:r>
              <a:rPr lang="zh-CN" altLang="en-US" sz="2400" dirty="0" smtClean="0">
                <a:cs typeface="Arial" charset="0"/>
              </a:rPr>
              <a:t>和</a:t>
            </a:r>
            <a:r>
              <a:rPr lang="en-US" altLang="zh-CN" sz="2400" dirty="0" smtClean="0">
                <a:cs typeface="Arial" charset="0"/>
              </a:rPr>
              <a:t>Blink</a:t>
            </a:r>
            <a:r>
              <a:rPr lang="zh-CN" altLang="en-US" sz="2400" dirty="0" smtClean="0">
                <a:cs typeface="Arial" charset="0"/>
              </a:rPr>
              <a:t>）</a:t>
            </a:r>
            <a:endParaRPr lang="en-US" altLang="zh-CN" sz="2400" dirty="0">
              <a:cs typeface="Arial" charset="0"/>
            </a:endParaRPr>
          </a:p>
        </p:txBody>
      </p:sp>
      <p:sp>
        <p:nvSpPr>
          <p:cNvPr id="40" name="Text Box 9"/>
          <p:cNvSpPr txBox="1">
            <a:spLocks noChangeArrowheads="1"/>
          </p:cNvSpPr>
          <p:nvPr/>
        </p:nvSpPr>
        <p:spPr bwMode="gray">
          <a:xfrm>
            <a:off x="1861272" y="1822616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/>
            <a:r>
              <a:rPr lang="en-US" altLang="zh-CN" sz="2400" b="1" dirty="0">
                <a:solidFill>
                  <a:srgbClr val="FFFFFF"/>
                </a:solidFill>
                <a:cs typeface="Arial" charset="0"/>
              </a:rPr>
              <a:t>1</a:t>
            </a:r>
          </a:p>
        </p:txBody>
      </p:sp>
      <p:sp>
        <p:nvSpPr>
          <p:cNvPr id="41" name="Line 10"/>
          <p:cNvSpPr>
            <a:spLocks noChangeShapeType="1"/>
          </p:cNvSpPr>
          <p:nvPr/>
        </p:nvSpPr>
        <p:spPr bwMode="gray">
          <a:xfrm>
            <a:off x="2089871" y="3240977"/>
            <a:ext cx="7358929" cy="2404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2" name="Rectangle 11"/>
          <p:cNvSpPr>
            <a:spLocks noChangeArrowheads="1"/>
          </p:cNvSpPr>
          <p:nvPr/>
        </p:nvSpPr>
        <p:spPr bwMode="gray">
          <a:xfrm rot="3419336">
            <a:off x="1805709" y="2617954"/>
            <a:ext cx="479425" cy="520700"/>
          </a:xfrm>
          <a:prstGeom prst="rect">
            <a:avLst/>
          </a:prstGeom>
          <a:gradFill rotWithShape="1">
            <a:gsLst>
              <a:gs pos="0">
                <a:schemeClr val="accent2"/>
              </a:gs>
              <a:gs pos="100000">
                <a:schemeClr val="accent2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miter lim="800000"/>
            <a:headEnd/>
            <a:tailEnd/>
          </a:ln>
          <a:effectLst/>
          <a:scene3d>
            <a:camera prst="legacyPerspectiveFront">
              <a:rot lat="0" lon="1500000" rev="0"/>
            </a:camera>
            <a:lightRig rig="legacyFlat4" dir="b"/>
          </a:scene3d>
          <a:sp3d extrusionH="430200" prstMaterial="legacyMatte">
            <a:bevelT w="13500" h="13500" prst="angle"/>
            <a:bevelB w="13500" h="13500" prst="angle"/>
            <a:extrusionClr>
              <a:schemeClr val="accent2"/>
            </a:extrusionClr>
          </a:sp3d>
        </p:spPr>
        <p:txBody>
          <a:bodyPr wrap="none" anchor="ctr">
            <a:flatTx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43" name="Text Box 12"/>
          <p:cNvSpPr txBox="1">
            <a:spLocks noChangeArrowheads="1"/>
          </p:cNvSpPr>
          <p:nvPr/>
        </p:nvSpPr>
        <p:spPr bwMode="gray">
          <a:xfrm>
            <a:off x="1861272" y="2660816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FFFF"/>
                </a:solidFill>
                <a:cs typeface="Arial" charset="0"/>
              </a:rPr>
              <a:t>2</a:t>
            </a:r>
          </a:p>
        </p:txBody>
      </p:sp>
      <p:sp>
        <p:nvSpPr>
          <p:cNvPr id="45" name="Rectangle 14"/>
          <p:cNvSpPr>
            <a:spLocks noChangeArrowheads="1"/>
          </p:cNvSpPr>
          <p:nvPr/>
        </p:nvSpPr>
        <p:spPr bwMode="gray">
          <a:xfrm rot="3419336">
            <a:off x="1805709" y="3456154"/>
            <a:ext cx="479425" cy="520700"/>
          </a:xfrm>
          <a:prstGeom prst="rect">
            <a:avLst/>
          </a:prstGeom>
          <a:gradFill rotWithShape="1">
            <a:gsLst>
              <a:gs pos="0">
                <a:schemeClr val="hlink"/>
              </a:gs>
              <a:gs pos="100000">
                <a:schemeClr val="hlink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miter lim="800000"/>
            <a:headEnd/>
            <a:tailEnd/>
          </a:ln>
          <a:effectLst/>
          <a:scene3d>
            <a:camera prst="legacyPerspectiveFront">
              <a:rot lat="0" lon="1500000" rev="0"/>
            </a:camera>
            <a:lightRig rig="legacyFlat4" dir="b"/>
          </a:scene3d>
          <a:sp3d extrusionH="430200" prstMaterial="legacyMatte">
            <a:bevelT w="13500" h="13500" prst="angle"/>
            <a:bevelB w="13500" h="13500" prst="angle"/>
            <a:extrusionClr>
              <a:schemeClr val="hlink"/>
            </a:extrusionClr>
          </a:sp3d>
        </p:spPr>
        <p:txBody>
          <a:bodyPr wrap="none" anchor="ctr">
            <a:flatTx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46" name="Text Box 15"/>
          <p:cNvSpPr txBox="1">
            <a:spLocks noChangeArrowheads="1"/>
          </p:cNvSpPr>
          <p:nvPr/>
        </p:nvSpPr>
        <p:spPr bwMode="gray">
          <a:xfrm>
            <a:off x="1861272" y="3499016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/>
            <a:r>
              <a:rPr lang="en-US" altLang="zh-CN" sz="2400" b="1">
                <a:solidFill>
                  <a:srgbClr val="FFFFFF"/>
                </a:solidFill>
                <a:cs typeface="Arial" charset="0"/>
              </a:rPr>
              <a:t>3</a:t>
            </a:r>
          </a:p>
        </p:txBody>
      </p:sp>
      <p:sp>
        <p:nvSpPr>
          <p:cNvPr id="50" name="Text Box 19"/>
          <p:cNvSpPr txBox="1">
            <a:spLocks noChangeArrowheads="1"/>
          </p:cNvSpPr>
          <p:nvPr/>
        </p:nvSpPr>
        <p:spPr bwMode="gray">
          <a:xfrm>
            <a:off x="2559105" y="2744319"/>
            <a:ext cx="603242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r>
              <a:rPr lang="zh-CN" altLang="en-US" sz="2400" dirty="0" smtClean="0">
                <a:cs typeface="Arial" charset="0"/>
              </a:rPr>
              <a:t>平台化（纯</a:t>
            </a:r>
            <a:r>
              <a:rPr lang="en-US" altLang="zh-CN" sz="2400" dirty="0" smtClean="0">
                <a:cs typeface="Arial" charset="0"/>
              </a:rPr>
              <a:t>SQL</a:t>
            </a:r>
            <a:r>
              <a:rPr lang="zh-CN" altLang="en-US" sz="2400" dirty="0" smtClean="0">
                <a:cs typeface="Arial" charset="0"/>
              </a:rPr>
              <a:t>开发，服务全打通，权限）</a:t>
            </a:r>
            <a:endParaRPr lang="en-US" altLang="zh-CN" sz="2400" dirty="0">
              <a:cs typeface="Arial" charset="0"/>
            </a:endParaRPr>
          </a:p>
        </p:txBody>
      </p:sp>
      <p:sp>
        <p:nvSpPr>
          <p:cNvPr id="51" name="Text Box 20"/>
          <p:cNvSpPr txBox="1">
            <a:spLocks noChangeArrowheads="1"/>
          </p:cNvSpPr>
          <p:nvPr/>
        </p:nvSpPr>
        <p:spPr bwMode="gray">
          <a:xfrm>
            <a:off x="2559105" y="3527805"/>
            <a:ext cx="541686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r>
              <a:rPr lang="zh-CN" altLang="en-US" sz="2400" dirty="0">
                <a:cs typeface="Arial" charset="0"/>
              </a:rPr>
              <a:t>多场景应用</a:t>
            </a:r>
            <a:r>
              <a:rPr lang="zh-CN" altLang="en-US" sz="2400" dirty="0" smtClean="0">
                <a:cs typeface="Arial" charset="0"/>
              </a:rPr>
              <a:t>（支持所有实时数据开发）</a:t>
            </a:r>
            <a:endParaRPr lang="en-US" altLang="zh-CN" sz="2400" dirty="0">
              <a:cs typeface="Arial" charset="0"/>
            </a:endParaRPr>
          </a:p>
        </p:txBody>
      </p:sp>
      <p:sp>
        <p:nvSpPr>
          <p:cNvPr id="52" name="Text Box 21"/>
          <p:cNvSpPr txBox="1">
            <a:spLocks noChangeArrowheads="1"/>
          </p:cNvSpPr>
          <p:nvPr/>
        </p:nvSpPr>
        <p:spPr bwMode="gray">
          <a:xfrm>
            <a:off x="2559105" y="4442945"/>
            <a:ext cx="418576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r>
              <a:rPr lang="zh-CN" altLang="en-US" sz="2400" dirty="0" smtClean="0">
                <a:cs typeface="Arial" charset="0"/>
              </a:rPr>
              <a:t>高可靠（容灾、运维、报警）</a:t>
            </a:r>
            <a:endParaRPr lang="en-US" altLang="zh-CN" sz="2400" dirty="0">
              <a:cs typeface="Arial" charset="0"/>
            </a:endParaRPr>
          </a:p>
        </p:txBody>
      </p:sp>
      <p:sp>
        <p:nvSpPr>
          <p:cNvPr id="54" name="Line 6"/>
          <p:cNvSpPr>
            <a:spLocks noChangeShapeType="1"/>
          </p:cNvSpPr>
          <p:nvPr/>
        </p:nvSpPr>
        <p:spPr bwMode="gray">
          <a:xfrm>
            <a:off x="2089871" y="4051604"/>
            <a:ext cx="7358929" cy="34879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6" name="Line 16"/>
          <p:cNvSpPr>
            <a:spLocks noChangeShapeType="1"/>
          </p:cNvSpPr>
          <p:nvPr/>
        </p:nvSpPr>
        <p:spPr bwMode="gray">
          <a:xfrm flipV="1">
            <a:off x="2089872" y="4894705"/>
            <a:ext cx="7358928" cy="9973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71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7218945" y="1620251"/>
            <a:ext cx="3524715" cy="474846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 anchor="ctr" anchorCtr="0">
            <a:spAutoFit/>
          </a:bodyPr>
          <a:lstStyle/>
          <a:p>
            <a:pPr algn="l"/>
            <a:endParaRPr kumimoji="1" lang="zh-CN" altLang="en-US" dirty="0" smtClean="0"/>
          </a:p>
        </p:txBody>
      </p:sp>
      <p:sp>
        <p:nvSpPr>
          <p:cNvPr id="3" name="矩形 2"/>
          <p:cNvSpPr/>
          <p:nvPr/>
        </p:nvSpPr>
        <p:spPr>
          <a:xfrm>
            <a:off x="2502568" y="2951745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KafKa</a:t>
            </a:r>
            <a:endParaRPr kumimoji="1" lang="zh-CN" altLang="en-US" dirty="0"/>
          </a:p>
        </p:txBody>
      </p:sp>
      <p:sp>
        <p:nvSpPr>
          <p:cNvPr id="167" name="矩形 166"/>
          <p:cNvSpPr/>
          <p:nvPr/>
        </p:nvSpPr>
        <p:spPr>
          <a:xfrm>
            <a:off x="2502568" y="4483766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RocketMQ</a:t>
            </a:r>
            <a:endParaRPr kumimoji="1" lang="zh-CN" altLang="en-US" dirty="0"/>
          </a:p>
        </p:txBody>
      </p:sp>
      <p:sp>
        <p:nvSpPr>
          <p:cNvPr id="168" name="矩形 167"/>
          <p:cNvSpPr/>
          <p:nvPr/>
        </p:nvSpPr>
        <p:spPr>
          <a:xfrm>
            <a:off x="5213683" y="3585408"/>
            <a:ext cx="1812758" cy="818147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SQL</a:t>
            </a:r>
            <a:r>
              <a:rPr kumimoji="1" lang="zh-CN" altLang="en-US" dirty="0" smtClean="0"/>
              <a:t>实时平台</a:t>
            </a:r>
            <a:endParaRPr kumimoji="1" lang="zh-CN" altLang="en-US" dirty="0"/>
          </a:p>
        </p:txBody>
      </p:sp>
      <p:sp>
        <p:nvSpPr>
          <p:cNvPr id="169" name="矩形 168"/>
          <p:cNvSpPr/>
          <p:nvPr/>
        </p:nvSpPr>
        <p:spPr>
          <a:xfrm>
            <a:off x="8646694" y="2117556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KafKa</a:t>
            </a:r>
            <a:endParaRPr kumimoji="1" lang="zh-CN" altLang="en-US" dirty="0"/>
          </a:p>
        </p:txBody>
      </p:sp>
      <p:sp>
        <p:nvSpPr>
          <p:cNvPr id="170" name="矩形 169"/>
          <p:cNvSpPr/>
          <p:nvPr/>
        </p:nvSpPr>
        <p:spPr>
          <a:xfrm>
            <a:off x="8646694" y="2831430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RocketMQ</a:t>
            </a:r>
            <a:endParaRPr kumimoji="1" lang="zh-CN" altLang="en-US" dirty="0"/>
          </a:p>
        </p:txBody>
      </p:sp>
      <p:sp>
        <p:nvSpPr>
          <p:cNvPr id="171" name="矩形 170"/>
          <p:cNvSpPr/>
          <p:nvPr/>
        </p:nvSpPr>
        <p:spPr>
          <a:xfrm>
            <a:off x="8646694" y="3545304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ES</a:t>
            </a:r>
            <a:endParaRPr kumimoji="1" lang="zh-CN" altLang="en-US" dirty="0"/>
          </a:p>
        </p:txBody>
      </p:sp>
      <p:sp>
        <p:nvSpPr>
          <p:cNvPr id="172" name="矩形 171"/>
          <p:cNvSpPr/>
          <p:nvPr/>
        </p:nvSpPr>
        <p:spPr>
          <a:xfrm>
            <a:off x="8646694" y="4259178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Hbase</a:t>
            </a:r>
            <a:endParaRPr kumimoji="1" lang="zh-CN" altLang="en-US" dirty="0"/>
          </a:p>
        </p:txBody>
      </p:sp>
      <p:sp>
        <p:nvSpPr>
          <p:cNvPr id="173" name="矩形 172"/>
          <p:cNvSpPr/>
          <p:nvPr/>
        </p:nvSpPr>
        <p:spPr>
          <a:xfrm>
            <a:off x="8646694" y="4973052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smtClean="0"/>
              <a:t>GDS</a:t>
            </a:r>
            <a:endParaRPr kumimoji="1" lang="zh-CN" altLang="en-US" dirty="0"/>
          </a:p>
        </p:txBody>
      </p:sp>
      <p:sp>
        <p:nvSpPr>
          <p:cNvPr id="174" name="矩形 173"/>
          <p:cNvSpPr/>
          <p:nvPr/>
        </p:nvSpPr>
        <p:spPr>
          <a:xfrm>
            <a:off x="8646694" y="5686926"/>
            <a:ext cx="1267326" cy="44918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Redis</a:t>
            </a:r>
            <a:endParaRPr kumimoji="1" lang="zh-CN" altLang="en-US" dirty="0"/>
          </a:p>
        </p:txBody>
      </p:sp>
      <p:cxnSp>
        <p:nvCxnSpPr>
          <p:cNvPr id="5" name="肘形连接符 4"/>
          <p:cNvCxnSpPr>
            <a:stCxn id="3" idx="3"/>
            <a:endCxn id="168" idx="1"/>
          </p:cNvCxnSpPr>
          <p:nvPr/>
        </p:nvCxnSpPr>
        <p:spPr>
          <a:xfrm>
            <a:off x="3769894" y="3176335"/>
            <a:ext cx="1443789" cy="81814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肘形连接符 6"/>
          <p:cNvCxnSpPr>
            <a:stCxn id="167" idx="3"/>
            <a:endCxn id="168" idx="1"/>
          </p:cNvCxnSpPr>
          <p:nvPr/>
        </p:nvCxnSpPr>
        <p:spPr>
          <a:xfrm flipV="1">
            <a:off x="3769894" y="3994482"/>
            <a:ext cx="1443789" cy="7138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肘形连接符 8"/>
          <p:cNvCxnSpPr>
            <a:stCxn id="168" idx="3"/>
            <a:endCxn id="169" idx="1"/>
          </p:cNvCxnSpPr>
          <p:nvPr/>
        </p:nvCxnSpPr>
        <p:spPr>
          <a:xfrm flipV="1">
            <a:off x="7026441" y="2342146"/>
            <a:ext cx="1620253" cy="165233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肘形连接符 10"/>
          <p:cNvCxnSpPr>
            <a:stCxn id="168" idx="3"/>
            <a:endCxn id="170" idx="1"/>
          </p:cNvCxnSpPr>
          <p:nvPr/>
        </p:nvCxnSpPr>
        <p:spPr>
          <a:xfrm flipV="1">
            <a:off x="7026441" y="3056020"/>
            <a:ext cx="1620253" cy="93846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肘形连接符 12"/>
          <p:cNvCxnSpPr>
            <a:stCxn id="168" idx="3"/>
            <a:endCxn id="171" idx="1"/>
          </p:cNvCxnSpPr>
          <p:nvPr/>
        </p:nvCxnSpPr>
        <p:spPr>
          <a:xfrm flipV="1">
            <a:off x="7026441" y="3769894"/>
            <a:ext cx="1620253" cy="2245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68" idx="3"/>
            <a:endCxn id="172" idx="1"/>
          </p:cNvCxnSpPr>
          <p:nvPr/>
        </p:nvCxnSpPr>
        <p:spPr>
          <a:xfrm>
            <a:off x="7026441" y="3994482"/>
            <a:ext cx="1620253" cy="48928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168" idx="3"/>
            <a:endCxn id="173" idx="1"/>
          </p:cNvCxnSpPr>
          <p:nvPr/>
        </p:nvCxnSpPr>
        <p:spPr>
          <a:xfrm>
            <a:off x="7026441" y="3994482"/>
            <a:ext cx="1620253" cy="12031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168" idx="3"/>
            <a:endCxn id="174" idx="1"/>
          </p:cNvCxnSpPr>
          <p:nvPr/>
        </p:nvCxnSpPr>
        <p:spPr>
          <a:xfrm>
            <a:off x="7026441" y="3994482"/>
            <a:ext cx="1620253" cy="19170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文本框 174"/>
          <p:cNvSpPr txBox="1"/>
          <p:nvPr/>
        </p:nvSpPr>
        <p:spPr>
          <a:xfrm>
            <a:off x="1411706" y="1676213"/>
            <a:ext cx="3606002" cy="469250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 anchor="ctr" anchorCtr="0">
            <a:spAutoFit/>
          </a:bodyPr>
          <a:lstStyle/>
          <a:p>
            <a:pPr algn="l"/>
            <a:endParaRPr kumimoji="1" lang="zh-CN" altLang="en-US" dirty="0" smtClean="0"/>
          </a:p>
        </p:txBody>
      </p:sp>
      <p:sp>
        <p:nvSpPr>
          <p:cNvPr id="28" name="文本框 27"/>
          <p:cNvSpPr txBox="1"/>
          <p:nvPr/>
        </p:nvSpPr>
        <p:spPr>
          <a:xfrm>
            <a:off x="2695073" y="1908644"/>
            <a:ext cx="1684422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kumimoji="1" lang="en-US" altLang="zh-CN" smtClean="0"/>
              <a:t>Source</a:t>
            </a:r>
            <a:endParaRPr kumimoji="1" lang="zh-CN" altLang="en-US" dirty="0" smtClean="0"/>
          </a:p>
        </p:txBody>
      </p:sp>
      <p:sp>
        <p:nvSpPr>
          <p:cNvPr id="176" name="文本框 175"/>
          <p:cNvSpPr txBox="1"/>
          <p:nvPr/>
        </p:nvSpPr>
        <p:spPr>
          <a:xfrm>
            <a:off x="8882772" y="1692257"/>
            <a:ext cx="1684422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l"/>
            <a:r>
              <a:rPr kumimoji="1" lang="en-US" altLang="zh-CN" smtClean="0"/>
              <a:t>Sink</a:t>
            </a:r>
            <a:endParaRPr kumimoji="1" lang="zh-CN" altLang="en-US" dirty="0" smtClean="0"/>
          </a:p>
        </p:txBody>
      </p:sp>
      <p:sp>
        <p:nvSpPr>
          <p:cNvPr id="178" name="矩形 177"/>
          <p:cNvSpPr/>
          <p:nvPr/>
        </p:nvSpPr>
        <p:spPr>
          <a:xfrm>
            <a:off x="4957008" y="586930"/>
            <a:ext cx="994613" cy="52939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smtClean="0"/>
              <a:t>Hbase</a:t>
            </a:r>
            <a:endParaRPr kumimoji="1" lang="zh-CN" altLang="en-US" dirty="0"/>
          </a:p>
        </p:txBody>
      </p:sp>
      <p:sp>
        <p:nvSpPr>
          <p:cNvPr id="179" name="矩形 178"/>
          <p:cNvSpPr/>
          <p:nvPr/>
        </p:nvSpPr>
        <p:spPr>
          <a:xfrm>
            <a:off x="6336628" y="586930"/>
            <a:ext cx="994613" cy="529390"/>
          </a:xfrm>
          <a:prstGeom prst="rect">
            <a:avLst/>
          </a:prstGeom>
          <a:solidFill>
            <a:srgbClr val="0070C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r>
              <a:rPr kumimoji="1" lang="en-US" altLang="zh-CN" dirty="0" err="1" smtClean="0"/>
              <a:t>Redis</a:t>
            </a:r>
            <a:endParaRPr kumimoji="1" lang="zh-CN" altLang="en-US" dirty="0"/>
          </a:p>
        </p:txBody>
      </p:sp>
      <p:sp>
        <p:nvSpPr>
          <p:cNvPr id="180" name="文本框 179"/>
          <p:cNvSpPr txBox="1"/>
          <p:nvPr/>
        </p:nvSpPr>
        <p:spPr>
          <a:xfrm>
            <a:off x="4780548" y="303303"/>
            <a:ext cx="2679028" cy="104572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 anchor="ctr" anchorCtr="0">
            <a:spAutoFit/>
          </a:bodyPr>
          <a:lstStyle/>
          <a:p>
            <a:pPr algn="l"/>
            <a:endParaRPr kumimoji="1" lang="zh-CN" altLang="en-US" dirty="0" smtClean="0"/>
          </a:p>
        </p:txBody>
      </p:sp>
      <p:cxnSp>
        <p:nvCxnSpPr>
          <p:cNvPr id="42" name="直线箭头连接符 41"/>
          <p:cNvCxnSpPr/>
          <p:nvPr/>
        </p:nvCxnSpPr>
        <p:spPr>
          <a:xfrm flipV="1">
            <a:off x="5662862" y="1349024"/>
            <a:ext cx="1" cy="2196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箭头连接符 44"/>
          <p:cNvCxnSpPr/>
          <p:nvPr/>
        </p:nvCxnSpPr>
        <p:spPr>
          <a:xfrm>
            <a:off x="6336628" y="1349024"/>
            <a:ext cx="0" cy="2236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1" name="图片 180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182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62315" y="189958"/>
            <a:ext cx="325439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拓展功能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154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图片 180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182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62315" y="189958"/>
            <a:ext cx="325439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/>
              <a:t>持续</a:t>
            </a:r>
            <a:r>
              <a:rPr lang="zh-CN" altLang="en-US" sz="2800" b="1" dirty="0" smtClean="0"/>
              <a:t>查询</a:t>
            </a:r>
            <a:endParaRPr lang="zh-CN" altLang="en-US" sz="2800" b="1" dirty="0"/>
          </a:p>
        </p:txBody>
      </p:sp>
      <p:pic>
        <p:nvPicPr>
          <p:cNvPr id="1026" name="Picture 2" descr="ntroducing Apache Spark 2.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608" y="1219200"/>
            <a:ext cx="11539681" cy="5221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13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图片 180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1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62315" y="189958"/>
            <a:ext cx="32543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回撤机制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0555" y="189958"/>
            <a:ext cx="3213100" cy="19177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244" y="2107658"/>
            <a:ext cx="10110485" cy="417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12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sp>
        <p:nvSpPr>
          <p:cNvPr id="3" name="AutoShape 2" descr="mage2019-1-28 16:14:4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0695" y="586077"/>
            <a:ext cx="8165432" cy="5722232"/>
          </a:xfrm>
          <a:prstGeom prst="rect">
            <a:avLst/>
          </a:prstGeom>
        </p:spPr>
      </p:pic>
      <p:sp>
        <p:nvSpPr>
          <p:cNvPr id="7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763079" y="189958"/>
            <a:ext cx="325439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双流</a:t>
            </a: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JOIN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4793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>
            <a:extLst>
              <a:ext uri="{FF2B5EF4-FFF2-40B4-BE49-F238E27FC236}">
                <a16:creationId xmlns="" xmlns:a16="http://schemas.microsoft.com/office/drawing/2014/main" id="{A7263B97-33B4-4F00-9036-65CE06E01FD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490" b="47335"/>
          <a:stretch>
            <a:fillRect/>
          </a:stretch>
        </p:blipFill>
        <p:spPr>
          <a:xfrm rot="10800000" flipH="1">
            <a:off x="0" y="0"/>
            <a:ext cx="1129890" cy="842443"/>
          </a:xfrm>
          <a:custGeom>
            <a:avLst/>
            <a:gdLst>
              <a:gd name="connsiteX0" fmla="*/ 0 w 6539008"/>
              <a:gd name="connsiteY0" fmla="*/ 0 h 4875469"/>
              <a:gd name="connsiteX1" fmla="*/ 6539008 w 6539008"/>
              <a:gd name="connsiteY1" fmla="*/ 0 h 4875469"/>
              <a:gd name="connsiteX2" fmla="*/ 6539008 w 6539008"/>
              <a:gd name="connsiteY2" fmla="*/ 4875469 h 4875469"/>
              <a:gd name="connsiteX3" fmla="*/ 0 w 6539008"/>
              <a:gd name="connsiteY3" fmla="*/ 4875469 h 4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9008" h="4875469">
                <a:moveTo>
                  <a:pt x="0" y="0"/>
                </a:moveTo>
                <a:lnTo>
                  <a:pt x="6539008" y="0"/>
                </a:lnTo>
                <a:lnTo>
                  <a:pt x="6539008" y="4875469"/>
                </a:lnTo>
                <a:lnTo>
                  <a:pt x="0" y="4875469"/>
                </a:lnTo>
                <a:close/>
              </a:path>
            </a:pathLst>
          </a:cu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3599" y="842444"/>
            <a:ext cx="8999621" cy="5403087"/>
          </a:xfrm>
          <a:prstGeom prst="rect">
            <a:avLst/>
          </a:prstGeom>
        </p:spPr>
      </p:pic>
      <p:sp>
        <p:nvSpPr>
          <p:cNvPr id="48" name="PA-文本框 10">
            <a:extLst>
              <a:ext uri="{FF2B5EF4-FFF2-40B4-BE49-F238E27FC236}">
                <a16:creationId xmlns="" xmlns:a16="http://schemas.microsoft.com/office/drawing/2014/main" id="{49F2A268-EE49-4887-A193-0BEFA9BA0B80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763079" y="189958"/>
            <a:ext cx="325439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维表</a:t>
            </a:r>
            <a:r>
              <a:rPr lang="en-US" altLang="zh-CN" sz="2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JOIN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114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GuidesStyle_Normal&quot;,&quot;Name&quot;:&quot;正常&quot;,&quot;HeaderHeight&quot;:10.0,&quot;FooterHeight&quot;:4.0,&quot;SideMargin&quot;:3.0,&quot;TopMargin&quot;:3.0,&quot;BottomMargin&quot;:3.0,&quot;IntervalMargin&quot;:3.0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heme/theme1.xml><?xml version="1.0" encoding="utf-8"?>
<a:theme xmlns:a="http://schemas.openxmlformats.org/drawingml/2006/main" name="第一PPT，www.1ppt.com">
  <a:themeElements>
    <a:clrScheme name="islide色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4A4F4F"/>
      </a:accent1>
      <a:accent2>
        <a:srgbClr val="F44F54"/>
      </a:accent2>
      <a:accent3>
        <a:srgbClr val="4A4F4F"/>
      </a:accent3>
      <a:accent4>
        <a:srgbClr val="91969B"/>
      </a:accent4>
      <a:accent5>
        <a:srgbClr val="4A4F4F"/>
      </a:accent5>
      <a:accent6>
        <a:srgbClr val="91969B"/>
      </a:accent6>
      <a:hlink>
        <a:srgbClr val="4A4F4F"/>
      </a:hlink>
      <a:folHlink>
        <a:srgbClr val="BFBFBF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rm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 anchor="ctr" anchorCtr="0">
        <a:spAutoFit/>
      </a:bodyPr>
      <a:lstStyle>
        <a:defPPr algn="l">
          <a:defRPr kumimoj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QT.potx" id="{AEBD0564-65FA-4B13-80F3-F483FE40E815}" vid="{53A2CC4D-D4C4-4A17-A467-553F8E91B19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islide色">
    <a:dk1>
      <a:srgbClr val="000000"/>
    </a:dk1>
    <a:lt1>
      <a:srgbClr val="FFFFFF"/>
    </a:lt1>
    <a:dk2>
      <a:srgbClr val="768395"/>
    </a:dk2>
    <a:lt2>
      <a:srgbClr val="F0F0F0"/>
    </a:lt2>
    <a:accent1>
      <a:srgbClr val="4A4F4F"/>
    </a:accent1>
    <a:accent2>
      <a:srgbClr val="F44F54"/>
    </a:accent2>
    <a:accent3>
      <a:srgbClr val="4A4F4F"/>
    </a:accent3>
    <a:accent4>
      <a:srgbClr val="91969B"/>
    </a:accent4>
    <a:accent5>
      <a:srgbClr val="4A4F4F"/>
    </a:accent5>
    <a:accent6>
      <a:srgbClr val="91969B"/>
    </a:accent6>
    <a:hlink>
      <a:srgbClr val="4A4F4F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QT</Template>
  <TotalTime>1878</TotalTime>
  <Words>307</Words>
  <Application>Microsoft Macintosh PowerPoint</Application>
  <PresentationFormat>宽屏</PresentationFormat>
  <Paragraphs>111</Paragraphs>
  <Slides>34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2" baseType="lpstr">
      <vt:lpstr>Bebas Neue</vt:lpstr>
      <vt:lpstr>Calibri</vt:lpstr>
      <vt:lpstr>Impact</vt:lpstr>
      <vt:lpstr>等线</vt:lpstr>
      <vt:lpstr>宋体</vt:lpstr>
      <vt:lpstr>微软雅黑</vt:lpstr>
      <vt:lpstr>Arial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点线</dc:title>
  <dc:creator>第一PPT</dc:creator>
  <cp:keywords>www.1ppt.com</cp:keywords>
  <dc:description>www.1ppt.com</dc:description>
  <cp:lastModifiedBy>Microsoft Office 用户</cp:lastModifiedBy>
  <cp:revision>204</cp:revision>
  <dcterms:created xsi:type="dcterms:W3CDTF">2018-05-25T11:19:23Z</dcterms:created>
  <dcterms:modified xsi:type="dcterms:W3CDTF">2019-06-26T07:39:40Z</dcterms:modified>
</cp:coreProperties>
</file>